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72" r:id="rId5"/>
    <p:sldId id="258" r:id="rId6"/>
    <p:sldId id="273" r:id="rId7"/>
    <p:sldId id="274" r:id="rId8"/>
    <p:sldId id="275" r:id="rId9"/>
    <p:sldId id="276" r:id="rId10"/>
    <p:sldId id="277" r:id="rId11"/>
    <p:sldId id="278" r:id="rId12"/>
    <p:sldId id="279" r:id="rId13"/>
    <p:sldId id="270" r:id="rId14"/>
    <p:sldId id="269" r:id="rId15"/>
    <p:sldId id="284" r:id="rId16"/>
    <p:sldId id="285" r:id="rId17"/>
    <p:sldId id="282" r:id="rId18"/>
    <p:sldId id="283" r:id="rId19"/>
    <p:sldId id="26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2D8BC9-0596-B8FE-5559-6A5D487D67DA}" name="Rachel Templeton" initials="RT" userId="837bf2371bbecf84" providerId="Windows Live"/>
  <p188:author id="{F98BB0F9-CFC9-29BF-1C32-5B46CF3C993A}" name="Karen Hardee" initials="KH" userId="59405d02b8993e9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58BDA2"/>
    <a:srgbClr val="5A5B5E"/>
    <a:srgbClr val="EEEEEE"/>
    <a:srgbClr val="85CA8E"/>
    <a:srgbClr val="F3F3F3"/>
    <a:srgbClr val="80C98F"/>
    <a:srgbClr val="5CC2A6"/>
    <a:srgbClr val="B7DEEF"/>
    <a:srgbClr val="52B9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2" autoAdjust="0"/>
    <p:restoredTop sz="93566" autoAdjust="0"/>
  </p:normalViewPr>
  <p:slideViewPr>
    <p:cSldViewPr snapToGrid="0" snapToObjects="1">
      <p:cViewPr varScale="1">
        <p:scale>
          <a:sx n="80" d="100"/>
          <a:sy n="80" d="100"/>
        </p:scale>
        <p:origin x="160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46" d="100"/>
          <a:sy n="46" d="100"/>
        </p:scale>
        <p:origin x="272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6320A0-1192-4AFA-A4B3-785C79CF3A98}"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en-US"/>
        </a:p>
      </dgm:t>
    </dgm:pt>
    <dgm:pt modelId="{FDC71A04-AA90-46E6-9959-078888A14B6D}">
      <dgm:prSet phldrT="[Text]" custT="1"/>
      <dgm:spPr>
        <a:ln>
          <a:solidFill>
            <a:srgbClr val="7FC78E"/>
          </a:solidFill>
        </a:ln>
      </dgm:spPr>
      <dgm:t>
        <a:bodyPr/>
        <a:lstStyle/>
        <a:p>
          <a:r>
            <a:rPr lang="en-US" sz="1400" b="1" dirty="0">
              <a:solidFill>
                <a:schemeClr val="tx1">
                  <a:lumMod val="50000"/>
                  <a:lumOff val="50000"/>
                </a:schemeClr>
              </a:solidFill>
              <a:latin typeface="Arial" panose="020B0604020202020204" pitchFamily="34" charset="0"/>
              <a:cs typeface="Arial" panose="020B0604020202020204" pitchFamily="34" charset="0"/>
            </a:rPr>
            <a:t>Plan</a:t>
          </a:r>
          <a:r>
            <a:rPr lang="en-US" sz="1400" dirty="0">
              <a:latin typeface="Arial" panose="020B0604020202020204" pitchFamily="34" charset="0"/>
              <a:cs typeface="Arial" panose="020B0604020202020204" pitchFamily="34" charset="0"/>
            </a:rPr>
            <a:t>	</a:t>
          </a:r>
        </a:p>
      </dgm:t>
    </dgm:pt>
    <dgm:pt modelId="{2324DDBC-89A8-44F5-AFC0-98E532B03B51}" type="parTrans" cxnId="{2DB938EC-FB67-49C7-BC7A-2B0E182AD660}">
      <dgm:prSet/>
      <dgm:spPr/>
      <dgm:t>
        <a:bodyPr/>
        <a:lstStyle/>
        <a:p>
          <a:endParaRPr lang="en-US">
            <a:latin typeface="Arial" panose="020B0604020202020204" pitchFamily="34" charset="0"/>
            <a:cs typeface="Arial" panose="020B0604020202020204" pitchFamily="34" charset="0"/>
          </a:endParaRPr>
        </a:p>
      </dgm:t>
    </dgm:pt>
    <dgm:pt modelId="{FB0AD62F-DCFE-4373-A885-BD20DEF015E1}" type="sibTrans" cxnId="{2DB938EC-FB67-49C7-BC7A-2B0E182AD660}">
      <dgm:prSet/>
      <dgm:spPr/>
      <dgm:t>
        <a:bodyPr/>
        <a:lstStyle/>
        <a:p>
          <a:endParaRPr lang="en-US">
            <a:latin typeface="Arial" panose="020B0604020202020204" pitchFamily="34" charset="0"/>
            <a:cs typeface="Arial" panose="020B0604020202020204" pitchFamily="34" charset="0"/>
          </a:endParaRPr>
        </a:p>
      </dgm:t>
    </dgm:pt>
    <dgm:pt modelId="{4B92E875-6D1E-41FE-9874-135A8971C6A8}">
      <dgm:prSet phldrT="[Text]" custT="1"/>
      <dgm:spPr>
        <a:ln>
          <a:solidFill>
            <a:srgbClr val="7FC78E"/>
          </a:solidFill>
        </a:ln>
      </dgm:spPr>
      <dgm:t>
        <a:bodyPr/>
        <a:lstStyle/>
        <a:p>
          <a:r>
            <a:rPr lang="en-US" sz="1400" b="1" dirty="0">
              <a:solidFill>
                <a:schemeClr val="tx1">
                  <a:lumMod val="50000"/>
                  <a:lumOff val="50000"/>
                </a:schemeClr>
              </a:solidFill>
              <a:latin typeface="Arial" panose="020B0604020202020204" pitchFamily="34" charset="0"/>
              <a:cs typeface="Arial" panose="020B0604020202020204" pitchFamily="34" charset="0"/>
            </a:rPr>
            <a:t>Develop</a:t>
          </a:r>
          <a:endParaRPr lang="en-US" sz="1400" dirty="0">
            <a:latin typeface="Arial" panose="020B0604020202020204" pitchFamily="34" charset="0"/>
            <a:cs typeface="Arial" panose="020B0604020202020204" pitchFamily="34" charset="0"/>
          </a:endParaRPr>
        </a:p>
      </dgm:t>
    </dgm:pt>
    <dgm:pt modelId="{BF4EA11B-68FB-40DD-8A62-38A204430DF0}" type="parTrans" cxnId="{12111268-0BC6-408E-A8B4-C5E0908E6C56}">
      <dgm:prSet/>
      <dgm:spPr/>
      <dgm:t>
        <a:bodyPr/>
        <a:lstStyle/>
        <a:p>
          <a:endParaRPr lang="en-US">
            <a:latin typeface="Arial" panose="020B0604020202020204" pitchFamily="34" charset="0"/>
            <a:cs typeface="Arial" panose="020B0604020202020204" pitchFamily="34" charset="0"/>
          </a:endParaRPr>
        </a:p>
      </dgm:t>
    </dgm:pt>
    <dgm:pt modelId="{B732F758-0D97-46AC-B587-E7D9ECF712FD}" type="sibTrans" cxnId="{12111268-0BC6-408E-A8B4-C5E0908E6C56}">
      <dgm:prSet/>
      <dgm:spPr/>
      <dgm:t>
        <a:bodyPr/>
        <a:lstStyle/>
        <a:p>
          <a:endParaRPr lang="en-US">
            <a:latin typeface="Arial" panose="020B0604020202020204" pitchFamily="34" charset="0"/>
            <a:cs typeface="Arial" panose="020B0604020202020204" pitchFamily="34" charset="0"/>
          </a:endParaRPr>
        </a:p>
      </dgm:t>
    </dgm:pt>
    <dgm:pt modelId="{0328939B-56F0-4622-9C26-CDBB35033D8F}">
      <dgm:prSet phldrT="[Text]" custT="1"/>
      <dgm:spPr>
        <a:ln>
          <a:solidFill>
            <a:srgbClr val="7FC78E"/>
          </a:solidFill>
        </a:ln>
      </dgm:spPr>
      <dgm:t>
        <a:bodyPr/>
        <a:lstStyle/>
        <a:p>
          <a:r>
            <a:rPr lang="en-US" sz="1400" b="1" dirty="0">
              <a:solidFill>
                <a:schemeClr val="tx1">
                  <a:lumMod val="50000"/>
                  <a:lumOff val="50000"/>
                </a:schemeClr>
              </a:solidFill>
              <a:latin typeface="Arial" panose="020B0604020202020204" pitchFamily="34" charset="0"/>
              <a:cs typeface="Arial" panose="020B0604020202020204" pitchFamily="34" charset="0"/>
            </a:rPr>
            <a:t>Execute</a:t>
          </a:r>
        </a:p>
      </dgm:t>
    </dgm:pt>
    <dgm:pt modelId="{3F99F781-BE8B-4EE9-9F1F-FE8D281B0A00}" type="parTrans" cxnId="{B9DF9B6D-3704-4DBC-8194-346C26A93E80}">
      <dgm:prSet/>
      <dgm:spPr/>
      <dgm:t>
        <a:bodyPr/>
        <a:lstStyle/>
        <a:p>
          <a:endParaRPr lang="en-US">
            <a:latin typeface="Arial" panose="020B0604020202020204" pitchFamily="34" charset="0"/>
            <a:cs typeface="Arial" panose="020B0604020202020204" pitchFamily="34" charset="0"/>
          </a:endParaRPr>
        </a:p>
      </dgm:t>
    </dgm:pt>
    <dgm:pt modelId="{3436A8F6-4A2E-45B5-A882-47BFF9E9091A}" type="sibTrans" cxnId="{B9DF9B6D-3704-4DBC-8194-346C26A93E80}">
      <dgm:prSet/>
      <dgm:spPr/>
      <dgm:t>
        <a:bodyPr/>
        <a:lstStyle/>
        <a:p>
          <a:endParaRPr lang="en-US">
            <a:latin typeface="Arial" panose="020B0604020202020204" pitchFamily="34" charset="0"/>
            <a:cs typeface="Arial" panose="020B0604020202020204" pitchFamily="34" charset="0"/>
          </a:endParaRPr>
        </a:p>
      </dgm:t>
    </dgm:pt>
    <dgm:pt modelId="{2245E72D-61BF-42E6-A5AB-180149F317C8}">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1: </a:t>
          </a:r>
          <a:r>
            <a:rPr lang="en-US" sz="1200" dirty="0">
              <a:solidFill>
                <a:sysClr val="windowText" lastClr="000000"/>
              </a:solidFill>
              <a:latin typeface="Arial" panose="020B0604020202020204" pitchFamily="34" charset="0"/>
              <a:cs typeface="Arial" panose="020B0604020202020204" pitchFamily="34" charset="0"/>
            </a:rPr>
            <a:t>Obtain buy-in and secure resources for CIP development</a:t>
          </a:r>
        </a:p>
      </dgm:t>
      <dgm:extLst>
        <a:ext uri="{E40237B7-FDA0-4F09-8148-C483321AD2D9}">
          <dgm14:cNvPr xmlns:dgm14="http://schemas.microsoft.com/office/drawing/2010/diagram" id="0" name="" descr="&#10;"/>
        </a:ext>
      </dgm:extLst>
    </dgm:pt>
    <dgm:pt modelId="{9F55B374-5A4F-4E4E-ABB1-05CAA65778E9}" type="parTrans" cxnId="{B440ABED-66BF-410B-BF21-2224E591F9D7}">
      <dgm:prSet/>
      <dgm:spPr/>
      <dgm:t>
        <a:bodyPr/>
        <a:lstStyle/>
        <a:p>
          <a:endParaRPr lang="en-US">
            <a:latin typeface="Arial" panose="020B0604020202020204" pitchFamily="34" charset="0"/>
            <a:cs typeface="Arial" panose="020B0604020202020204" pitchFamily="34" charset="0"/>
          </a:endParaRPr>
        </a:p>
      </dgm:t>
    </dgm:pt>
    <dgm:pt modelId="{07BE743D-F5A2-4D42-99BA-E6CBAEEB29CE}" type="sibTrans" cxnId="{B440ABED-66BF-410B-BF21-2224E591F9D7}">
      <dgm:prSet/>
      <dgm:spPr/>
      <dgm:t>
        <a:bodyPr/>
        <a:lstStyle/>
        <a:p>
          <a:endParaRPr lang="en-US">
            <a:latin typeface="Arial" panose="020B0604020202020204" pitchFamily="34" charset="0"/>
            <a:cs typeface="Arial" panose="020B0604020202020204" pitchFamily="34" charset="0"/>
          </a:endParaRPr>
        </a:p>
      </dgm:t>
    </dgm:pt>
    <dgm:pt modelId="{FFD85C4B-9A4D-4351-B35B-D910F069D23F}">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3: </a:t>
          </a:r>
          <a:r>
            <a:rPr lang="en-US" sz="1200" dirty="0">
              <a:latin typeface="Arial" panose="020B0604020202020204" pitchFamily="34" charset="0"/>
              <a:cs typeface="Arial" panose="020B0604020202020204" pitchFamily="34" charset="0"/>
            </a:rPr>
            <a:t>Conduct a situational analysis</a:t>
          </a:r>
        </a:p>
      </dgm:t>
    </dgm:pt>
    <dgm:pt modelId="{87C85BC6-3886-475E-83BA-D25FB8C71BFF}" type="parTrans" cxnId="{D8929224-9608-4009-91C1-F3CE8304F96C}">
      <dgm:prSet/>
      <dgm:spPr/>
      <dgm:t>
        <a:bodyPr/>
        <a:lstStyle/>
        <a:p>
          <a:endParaRPr lang="en-US">
            <a:latin typeface="Arial" panose="020B0604020202020204" pitchFamily="34" charset="0"/>
            <a:cs typeface="Arial" panose="020B0604020202020204" pitchFamily="34" charset="0"/>
          </a:endParaRPr>
        </a:p>
      </dgm:t>
    </dgm:pt>
    <dgm:pt modelId="{52D32222-1367-4C35-B0EB-0BB2ED9B54EF}" type="sibTrans" cxnId="{D8929224-9608-4009-91C1-F3CE8304F96C}">
      <dgm:prSet/>
      <dgm:spPr/>
      <dgm:t>
        <a:bodyPr/>
        <a:lstStyle/>
        <a:p>
          <a:endParaRPr lang="en-US">
            <a:latin typeface="Arial" panose="020B0604020202020204" pitchFamily="34" charset="0"/>
            <a:cs typeface="Arial" panose="020B0604020202020204" pitchFamily="34" charset="0"/>
          </a:endParaRPr>
        </a:p>
      </dgm:t>
    </dgm:pt>
    <dgm:pt modelId="{BA0D9D40-9407-4A1F-98B1-2D86044BECD1}">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4: </a:t>
          </a:r>
          <a:r>
            <a:rPr lang="en-US" sz="1200" dirty="0">
              <a:latin typeface="Arial" panose="020B0604020202020204" pitchFamily="34" charset="0"/>
              <a:cs typeface="Arial" panose="020B0604020202020204" pitchFamily="34" charset="0"/>
            </a:rPr>
            <a:t>Formulate a technical strategy and implementation plan</a:t>
          </a:r>
        </a:p>
      </dgm:t>
    </dgm:pt>
    <dgm:pt modelId="{EB747115-25D1-47BF-B394-62B7D310BD72}" type="parTrans" cxnId="{B317692F-C0C6-4A0A-AAF5-C95C6C59AFEA}">
      <dgm:prSet/>
      <dgm:spPr/>
      <dgm:t>
        <a:bodyPr/>
        <a:lstStyle/>
        <a:p>
          <a:endParaRPr lang="en-US">
            <a:latin typeface="Arial" panose="020B0604020202020204" pitchFamily="34" charset="0"/>
            <a:cs typeface="Arial" panose="020B0604020202020204" pitchFamily="34" charset="0"/>
          </a:endParaRPr>
        </a:p>
      </dgm:t>
    </dgm:pt>
    <dgm:pt modelId="{8BCDE21B-ED1A-450D-A97E-75B47B5024A0}" type="sibTrans" cxnId="{B317692F-C0C6-4A0A-AAF5-C95C6C59AFEA}">
      <dgm:prSet/>
      <dgm:spPr/>
      <dgm:t>
        <a:bodyPr/>
        <a:lstStyle/>
        <a:p>
          <a:endParaRPr lang="en-US">
            <a:latin typeface="Arial" panose="020B0604020202020204" pitchFamily="34" charset="0"/>
            <a:cs typeface="Arial" panose="020B0604020202020204" pitchFamily="34" charset="0"/>
          </a:endParaRPr>
        </a:p>
      </dgm:t>
    </dgm:pt>
    <dgm:pt modelId="{497DDF27-8529-4A5D-BF9C-D89D2E715A35}">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5: </a:t>
          </a:r>
          <a:r>
            <a:rPr lang="en-US" sz="1200" dirty="0">
              <a:latin typeface="Arial" panose="020B0604020202020204" pitchFamily="34" charset="0"/>
              <a:cs typeface="Arial" panose="020B0604020202020204" pitchFamily="34" charset="0"/>
            </a:rPr>
            <a:t>Estimate costs and resource gap and iterate technical strategy</a:t>
          </a:r>
        </a:p>
      </dgm:t>
    </dgm:pt>
    <dgm:pt modelId="{502F7540-5FBA-4634-8554-C87F4BC56647}" type="parTrans" cxnId="{D8DB91EE-3C7A-4AC1-8B23-23CD6788103F}">
      <dgm:prSet/>
      <dgm:spPr/>
      <dgm:t>
        <a:bodyPr/>
        <a:lstStyle/>
        <a:p>
          <a:endParaRPr lang="en-US">
            <a:latin typeface="Arial" panose="020B0604020202020204" pitchFamily="34" charset="0"/>
            <a:cs typeface="Arial" panose="020B0604020202020204" pitchFamily="34" charset="0"/>
          </a:endParaRPr>
        </a:p>
      </dgm:t>
    </dgm:pt>
    <dgm:pt modelId="{1A95F53E-1ECD-4BA1-A2A8-D8C44283DF70}" type="sibTrans" cxnId="{D8DB91EE-3C7A-4AC1-8B23-23CD6788103F}">
      <dgm:prSet/>
      <dgm:spPr/>
      <dgm:t>
        <a:bodyPr/>
        <a:lstStyle/>
        <a:p>
          <a:endParaRPr lang="en-US">
            <a:latin typeface="Arial" panose="020B0604020202020204" pitchFamily="34" charset="0"/>
            <a:cs typeface="Arial" panose="020B0604020202020204" pitchFamily="34" charset="0"/>
          </a:endParaRPr>
        </a:p>
      </dgm:t>
    </dgm:pt>
    <dgm:pt modelId="{92CA067B-BC56-4068-8777-221AA0C74904}">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6: </a:t>
          </a:r>
          <a:r>
            <a:rPr lang="en-US" sz="1200" dirty="0">
              <a:latin typeface="Arial" panose="020B0604020202020204" pitchFamily="34" charset="0"/>
              <a:cs typeface="Arial" panose="020B0604020202020204" pitchFamily="34" charset="0"/>
            </a:rPr>
            <a:t>Finalize institutional arrangements for execution</a:t>
          </a:r>
        </a:p>
      </dgm:t>
    </dgm:pt>
    <dgm:pt modelId="{4848FD69-32A0-4DD6-8FAA-0801FC1F3DAC}" type="parTrans" cxnId="{5EC98565-6C15-4DFF-931D-074DCA3B08B5}">
      <dgm:prSet/>
      <dgm:spPr/>
      <dgm:t>
        <a:bodyPr/>
        <a:lstStyle/>
        <a:p>
          <a:endParaRPr lang="en-US">
            <a:latin typeface="Arial" panose="020B0604020202020204" pitchFamily="34" charset="0"/>
            <a:cs typeface="Arial" panose="020B0604020202020204" pitchFamily="34" charset="0"/>
          </a:endParaRPr>
        </a:p>
      </dgm:t>
    </dgm:pt>
    <dgm:pt modelId="{4372F024-9E14-4FC7-A21C-8D1B445F4462}" type="sibTrans" cxnId="{5EC98565-6C15-4DFF-931D-074DCA3B08B5}">
      <dgm:prSet/>
      <dgm:spPr/>
      <dgm:t>
        <a:bodyPr/>
        <a:lstStyle/>
        <a:p>
          <a:endParaRPr lang="en-US">
            <a:latin typeface="Arial" panose="020B0604020202020204" pitchFamily="34" charset="0"/>
            <a:cs typeface="Arial" panose="020B0604020202020204" pitchFamily="34" charset="0"/>
          </a:endParaRPr>
        </a:p>
      </dgm:t>
    </dgm:pt>
    <dgm:pt modelId="{4FCB24C6-ED5F-46DD-B49D-E278D8710FBA}">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7: </a:t>
          </a:r>
          <a:r>
            <a:rPr lang="en-US" sz="1200" dirty="0">
              <a:latin typeface="Arial" panose="020B0604020202020204" pitchFamily="34" charset="0"/>
              <a:cs typeface="Arial" panose="020B0604020202020204" pitchFamily="34" charset="0"/>
            </a:rPr>
            <a:t>Secure final approval and launch the CIP</a:t>
          </a:r>
        </a:p>
      </dgm:t>
    </dgm:pt>
    <dgm:pt modelId="{7A0A8388-F3D1-488D-B53D-7C2B792EB18A}" type="parTrans" cxnId="{144FF092-B0CB-4133-9C32-961AC16598C2}">
      <dgm:prSet/>
      <dgm:spPr/>
      <dgm:t>
        <a:bodyPr/>
        <a:lstStyle/>
        <a:p>
          <a:endParaRPr lang="en-US">
            <a:latin typeface="Arial" panose="020B0604020202020204" pitchFamily="34" charset="0"/>
            <a:cs typeface="Arial" panose="020B0604020202020204" pitchFamily="34" charset="0"/>
          </a:endParaRPr>
        </a:p>
      </dgm:t>
    </dgm:pt>
    <dgm:pt modelId="{FDB3EFAE-1F74-4704-BAD0-47DEB639CED6}" type="sibTrans" cxnId="{144FF092-B0CB-4133-9C32-961AC16598C2}">
      <dgm:prSet/>
      <dgm:spPr/>
      <dgm:t>
        <a:bodyPr/>
        <a:lstStyle/>
        <a:p>
          <a:endParaRPr lang="en-US">
            <a:latin typeface="Arial" panose="020B0604020202020204" pitchFamily="34" charset="0"/>
            <a:cs typeface="Arial" panose="020B0604020202020204" pitchFamily="34" charset="0"/>
          </a:endParaRPr>
        </a:p>
      </dgm:t>
    </dgm:pt>
    <dgm:pt modelId="{9D13DDCB-F565-41E1-B3E9-0B07EB72F2F2}">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8: </a:t>
          </a:r>
          <a:r>
            <a:rPr lang="en-US" sz="1200" dirty="0">
              <a:latin typeface="Arial" panose="020B0604020202020204" pitchFamily="34" charset="0"/>
              <a:cs typeface="Arial" panose="020B0604020202020204" pitchFamily="34" charset="0"/>
            </a:rPr>
            <a:t>Provide effective stewardship for CIP execution</a:t>
          </a:r>
        </a:p>
      </dgm:t>
    </dgm:pt>
    <dgm:pt modelId="{A7DB4AF6-2390-4428-81B2-52B1CF79D8EE}" type="parTrans" cxnId="{6BD858AF-A4D8-49F8-A833-7A29550FA784}">
      <dgm:prSet/>
      <dgm:spPr/>
      <dgm:t>
        <a:bodyPr/>
        <a:lstStyle/>
        <a:p>
          <a:endParaRPr lang="en-US">
            <a:latin typeface="Arial" panose="020B0604020202020204" pitchFamily="34" charset="0"/>
            <a:cs typeface="Arial" panose="020B0604020202020204" pitchFamily="34" charset="0"/>
          </a:endParaRPr>
        </a:p>
      </dgm:t>
    </dgm:pt>
    <dgm:pt modelId="{A0FC137A-5464-4BC0-A8B0-5006FC523717}" type="sibTrans" cxnId="{6BD858AF-A4D8-49F8-A833-7A29550FA784}">
      <dgm:prSet/>
      <dgm:spPr/>
      <dgm:t>
        <a:bodyPr/>
        <a:lstStyle/>
        <a:p>
          <a:endParaRPr lang="en-US">
            <a:latin typeface="Arial" panose="020B0604020202020204" pitchFamily="34" charset="0"/>
            <a:cs typeface="Arial" panose="020B0604020202020204" pitchFamily="34" charset="0"/>
          </a:endParaRPr>
        </a:p>
      </dgm:t>
    </dgm:pt>
    <dgm:pt modelId="{87FF18D6-8A7A-4DDD-B00B-AFA03981A59D}">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9: </a:t>
          </a:r>
          <a:r>
            <a:rPr lang="en-US" sz="1200" dirty="0">
              <a:latin typeface="Arial" panose="020B0604020202020204" pitchFamily="34" charset="0"/>
              <a:cs typeface="Arial" panose="020B0604020202020204" pitchFamily="34" charset="0"/>
            </a:rPr>
            <a:t>Design and implement performance monitoring mechanisms</a:t>
          </a:r>
        </a:p>
      </dgm:t>
    </dgm:pt>
    <dgm:pt modelId="{468188A3-C1A5-485D-A032-2975B0417162}" type="parTrans" cxnId="{02AE4CA0-7E84-4F93-9185-5AA19FB63630}">
      <dgm:prSet/>
      <dgm:spPr/>
      <dgm:t>
        <a:bodyPr/>
        <a:lstStyle/>
        <a:p>
          <a:endParaRPr lang="en-US">
            <a:latin typeface="Arial" panose="020B0604020202020204" pitchFamily="34" charset="0"/>
            <a:cs typeface="Arial" panose="020B0604020202020204" pitchFamily="34" charset="0"/>
          </a:endParaRPr>
        </a:p>
      </dgm:t>
    </dgm:pt>
    <dgm:pt modelId="{BCD9EC68-9132-4FD3-A492-603118CC6487}" type="sibTrans" cxnId="{02AE4CA0-7E84-4F93-9185-5AA19FB63630}">
      <dgm:prSet/>
      <dgm:spPr/>
      <dgm:t>
        <a:bodyPr/>
        <a:lstStyle/>
        <a:p>
          <a:endParaRPr lang="en-US">
            <a:latin typeface="Arial" panose="020B0604020202020204" pitchFamily="34" charset="0"/>
            <a:cs typeface="Arial" panose="020B0604020202020204" pitchFamily="34" charset="0"/>
          </a:endParaRPr>
        </a:p>
      </dgm:t>
    </dgm:pt>
    <dgm:pt modelId="{88CB8080-9A16-40DC-B5A1-48833F5B24D6}">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10: </a:t>
          </a:r>
          <a:r>
            <a:rPr lang="en-US" sz="1200" dirty="0">
              <a:latin typeface="Arial" panose="020B0604020202020204" pitchFamily="34" charset="0"/>
              <a:cs typeface="Arial" panose="020B0604020202020204" pitchFamily="34" charset="0"/>
            </a:rPr>
            <a:t>Conduct continuous resource mobilization</a:t>
          </a:r>
        </a:p>
      </dgm:t>
    </dgm:pt>
    <dgm:pt modelId="{B7FB97A6-F707-4032-8A21-ADE24569FADC}" type="parTrans" cxnId="{49AA4619-98E7-492C-B213-E1C1EA4F341D}">
      <dgm:prSet/>
      <dgm:spPr/>
      <dgm:t>
        <a:bodyPr/>
        <a:lstStyle/>
        <a:p>
          <a:endParaRPr lang="en-US">
            <a:latin typeface="Arial" panose="020B0604020202020204" pitchFamily="34" charset="0"/>
            <a:cs typeface="Arial" panose="020B0604020202020204" pitchFamily="34" charset="0"/>
          </a:endParaRPr>
        </a:p>
      </dgm:t>
    </dgm:pt>
    <dgm:pt modelId="{E873AD56-E676-41EF-A6BB-E5AE09BD584D}" type="sibTrans" cxnId="{49AA4619-98E7-492C-B213-E1C1EA4F341D}">
      <dgm:prSet/>
      <dgm:spPr/>
      <dgm:t>
        <a:bodyPr/>
        <a:lstStyle/>
        <a:p>
          <a:endParaRPr lang="en-US">
            <a:latin typeface="Arial" panose="020B0604020202020204" pitchFamily="34" charset="0"/>
            <a:cs typeface="Arial" panose="020B0604020202020204" pitchFamily="34" charset="0"/>
          </a:endParaRPr>
        </a:p>
      </dgm:t>
    </dgm:pt>
    <dgm:pt modelId="{5E0FC06D-EF0D-4C21-8686-0818197B93A4}">
      <dgm:prSet custT="1"/>
      <dgm:spPr>
        <a:ln>
          <a:solidFill>
            <a:srgbClr val="7FC78E"/>
          </a:solidFill>
        </a:ln>
      </dgm:spPr>
      <dgm:t>
        <a:bodyPr lIns="182880" rIns="182880"/>
        <a:lstStyle/>
        <a:p>
          <a:r>
            <a:rPr lang="en-US" sz="1200" b="1" dirty="0">
              <a:latin typeface="Arial" panose="020B0604020202020204" pitchFamily="34" charset="0"/>
              <a:cs typeface="Arial" panose="020B0604020202020204" pitchFamily="34" charset="0"/>
            </a:rPr>
            <a:t>Step 2: </a:t>
          </a:r>
          <a:r>
            <a:rPr lang="en-US" sz="1200" b="0" dirty="0">
              <a:latin typeface="Arial" panose="020B0604020202020204" pitchFamily="34" charset="0"/>
              <a:cs typeface="Arial" panose="020B0604020202020204" pitchFamily="34" charset="0"/>
            </a:rPr>
            <a:t>Prepare for </a:t>
          </a:r>
          <a:r>
            <a:rPr lang="en-US" sz="1200" dirty="0">
              <a:latin typeface="Arial" panose="020B0604020202020204" pitchFamily="34" charset="0"/>
              <a:cs typeface="Arial" panose="020B0604020202020204" pitchFamily="34" charset="0"/>
            </a:rPr>
            <a:t>CIP development</a:t>
          </a:r>
        </a:p>
      </dgm:t>
    </dgm:pt>
    <dgm:pt modelId="{6617F6D1-0804-4932-B3AF-5EAF25615B31}" type="sibTrans" cxnId="{2FC74866-2B8F-4662-B2D1-36615D1A287D}">
      <dgm:prSet/>
      <dgm:spPr/>
      <dgm:t>
        <a:bodyPr/>
        <a:lstStyle/>
        <a:p>
          <a:endParaRPr lang="en-US">
            <a:latin typeface="Arial" panose="020B0604020202020204" pitchFamily="34" charset="0"/>
            <a:cs typeface="Arial" panose="020B0604020202020204" pitchFamily="34" charset="0"/>
          </a:endParaRPr>
        </a:p>
      </dgm:t>
    </dgm:pt>
    <dgm:pt modelId="{BDA1B1C8-6C6C-4BFC-957D-D8EFE717CDE3}" type="parTrans" cxnId="{2FC74866-2B8F-4662-B2D1-36615D1A287D}">
      <dgm:prSet/>
      <dgm:spPr/>
      <dgm:t>
        <a:bodyPr/>
        <a:lstStyle/>
        <a:p>
          <a:endParaRPr lang="en-US">
            <a:latin typeface="Arial" panose="020B0604020202020204" pitchFamily="34" charset="0"/>
            <a:cs typeface="Arial" panose="020B0604020202020204" pitchFamily="34" charset="0"/>
          </a:endParaRPr>
        </a:p>
      </dgm:t>
    </dgm:pt>
    <dgm:pt modelId="{F5D9A45E-8587-4631-B8C3-1018AC9FF658}" type="pres">
      <dgm:prSet presAssocID="{106320A0-1192-4AFA-A4B3-785C79CF3A98}" presName="linear" presStyleCnt="0">
        <dgm:presLayoutVars>
          <dgm:dir/>
          <dgm:animLvl val="lvl"/>
          <dgm:resizeHandles val="exact"/>
        </dgm:presLayoutVars>
      </dgm:prSet>
      <dgm:spPr/>
    </dgm:pt>
    <dgm:pt modelId="{0A1134D6-EC45-461D-94B1-5043365B61EC}" type="pres">
      <dgm:prSet presAssocID="{FDC71A04-AA90-46E6-9959-078888A14B6D}" presName="parentLin" presStyleCnt="0"/>
      <dgm:spPr/>
    </dgm:pt>
    <dgm:pt modelId="{18E8DD5B-1283-4798-9F99-626EE2411245}" type="pres">
      <dgm:prSet presAssocID="{FDC71A04-AA90-46E6-9959-078888A14B6D}" presName="parentLeftMargin" presStyleLbl="node1" presStyleIdx="0" presStyleCnt="3"/>
      <dgm:spPr/>
    </dgm:pt>
    <dgm:pt modelId="{44A41B8F-BD69-42F5-B948-E49CBD7A9225}" type="pres">
      <dgm:prSet presAssocID="{FDC71A04-AA90-46E6-9959-078888A14B6D}" presName="parentText" presStyleLbl="node1" presStyleIdx="0" presStyleCnt="3" custScaleX="49946" custLinFactNeighborX="-54369" custLinFactNeighborY="-2335">
        <dgm:presLayoutVars>
          <dgm:chMax val="0"/>
          <dgm:bulletEnabled val="1"/>
        </dgm:presLayoutVars>
      </dgm:prSet>
      <dgm:spPr/>
    </dgm:pt>
    <dgm:pt modelId="{79E05347-7AD7-480E-984D-71221257D297}" type="pres">
      <dgm:prSet presAssocID="{FDC71A04-AA90-46E6-9959-078888A14B6D}" presName="negativeSpace" presStyleCnt="0"/>
      <dgm:spPr/>
    </dgm:pt>
    <dgm:pt modelId="{1AA15E20-E77A-4039-93F8-77AF47615D3F}" type="pres">
      <dgm:prSet presAssocID="{FDC71A04-AA90-46E6-9959-078888A14B6D}" presName="childText" presStyleLbl="conFgAcc1" presStyleIdx="0" presStyleCnt="3" custLinFactNeighborX="-516" custLinFactNeighborY="71049">
        <dgm:presLayoutVars>
          <dgm:bulletEnabled val="1"/>
        </dgm:presLayoutVars>
      </dgm:prSet>
      <dgm:spPr/>
    </dgm:pt>
    <dgm:pt modelId="{0B69A48F-6AF3-4DDC-BBD3-5EE9DF4CB56B}" type="pres">
      <dgm:prSet presAssocID="{FB0AD62F-DCFE-4373-A885-BD20DEF015E1}" presName="spaceBetweenRectangles" presStyleCnt="0"/>
      <dgm:spPr/>
    </dgm:pt>
    <dgm:pt modelId="{32135806-5C95-47A9-9166-BE39F44AFAC8}" type="pres">
      <dgm:prSet presAssocID="{4B92E875-6D1E-41FE-9874-135A8971C6A8}" presName="parentLin" presStyleCnt="0"/>
      <dgm:spPr/>
    </dgm:pt>
    <dgm:pt modelId="{92045480-DC84-418F-96D2-082CAAB2A4A4}" type="pres">
      <dgm:prSet presAssocID="{4B92E875-6D1E-41FE-9874-135A8971C6A8}" presName="parentLeftMargin" presStyleLbl="node1" presStyleIdx="0" presStyleCnt="3"/>
      <dgm:spPr/>
    </dgm:pt>
    <dgm:pt modelId="{12A1EEE8-EA0D-4AC5-A9B9-FED573E2AC5E}" type="pres">
      <dgm:prSet presAssocID="{4B92E875-6D1E-41FE-9874-135A8971C6A8}" presName="parentText" presStyleLbl="node1" presStyleIdx="1" presStyleCnt="3" custScaleX="49946" custLinFactNeighborX="-54369" custLinFactNeighborY="-2335">
        <dgm:presLayoutVars>
          <dgm:chMax val="0"/>
          <dgm:bulletEnabled val="1"/>
        </dgm:presLayoutVars>
      </dgm:prSet>
      <dgm:spPr/>
    </dgm:pt>
    <dgm:pt modelId="{D24606D3-17EA-4B12-A531-C9D93A30B014}" type="pres">
      <dgm:prSet presAssocID="{4B92E875-6D1E-41FE-9874-135A8971C6A8}" presName="negativeSpace" presStyleCnt="0"/>
      <dgm:spPr/>
    </dgm:pt>
    <dgm:pt modelId="{2AFA64F6-887E-40A0-A5C6-C5229BBBAE2D}" type="pres">
      <dgm:prSet presAssocID="{4B92E875-6D1E-41FE-9874-135A8971C6A8}" presName="childText" presStyleLbl="conFgAcc1" presStyleIdx="1" presStyleCnt="3">
        <dgm:presLayoutVars>
          <dgm:bulletEnabled val="1"/>
        </dgm:presLayoutVars>
      </dgm:prSet>
      <dgm:spPr/>
    </dgm:pt>
    <dgm:pt modelId="{F678576D-CA5A-4470-BF36-A744ED370651}" type="pres">
      <dgm:prSet presAssocID="{B732F758-0D97-46AC-B587-E7D9ECF712FD}" presName="spaceBetweenRectangles" presStyleCnt="0"/>
      <dgm:spPr/>
    </dgm:pt>
    <dgm:pt modelId="{6EB79243-64B3-4429-9971-08EA83C41F7A}" type="pres">
      <dgm:prSet presAssocID="{0328939B-56F0-4622-9C26-CDBB35033D8F}" presName="parentLin" presStyleCnt="0"/>
      <dgm:spPr/>
    </dgm:pt>
    <dgm:pt modelId="{9C7D0524-0C0A-4A32-98C3-67BBBF6A243D}" type="pres">
      <dgm:prSet presAssocID="{0328939B-56F0-4622-9C26-CDBB35033D8F}" presName="parentLeftMargin" presStyleLbl="node1" presStyleIdx="1" presStyleCnt="3"/>
      <dgm:spPr/>
    </dgm:pt>
    <dgm:pt modelId="{C2AA21E8-014A-46CE-9302-EE16202DBC61}" type="pres">
      <dgm:prSet presAssocID="{0328939B-56F0-4622-9C26-CDBB35033D8F}" presName="parentText" presStyleLbl="node1" presStyleIdx="2" presStyleCnt="3" custScaleX="49946" custLinFactNeighborX="-54369" custLinFactNeighborY="-2335">
        <dgm:presLayoutVars>
          <dgm:chMax val="0"/>
          <dgm:bulletEnabled val="1"/>
        </dgm:presLayoutVars>
      </dgm:prSet>
      <dgm:spPr/>
    </dgm:pt>
    <dgm:pt modelId="{AA50872B-BE28-4FF2-83C5-1F32931A22D2}" type="pres">
      <dgm:prSet presAssocID="{0328939B-56F0-4622-9C26-CDBB35033D8F}" presName="negativeSpace" presStyleCnt="0"/>
      <dgm:spPr/>
    </dgm:pt>
    <dgm:pt modelId="{6CBFA342-DCB6-482E-A7C9-1267D2FB1131}" type="pres">
      <dgm:prSet presAssocID="{0328939B-56F0-4622-9C26-CDBB35033D8F}" presName="childText" presStyleLbl="conFgAcc1" presStyleIdx="2" presStyleCnt="3" custLinFactNeighborX="154">
        <dgm:presLayoutVars>
          <dgm:bulletEnabled val="1"/>
        </dgm:presLayoutVars>
      </dgm:prSet>
      <dgm:spPr/>
    </dgm:pt>
  </dgm:ptLst>
  <dgm:cxnLst>
    <dgm:cxn modelId="{DDAE9707-791F-4FA6-8EEE-8C04D3D77DD7}" type="presOf" srcId="{FDC71A04-AA90-46E6-9959-078888A14B6D}" destId="{18E8DD5B-1283-4798-9F99-626EE2411245}" srcOrd="0" destOrd="0" presId="urn:microsoft.com/office/officeart/2005/8/layout/list1"/>
    <dgm:cxn modelId="{3AA39718-63B1-4DC7-803E-A295A4F9C503}" type="presOf" srcId="{87FF18D6-8A7A-4DDD-B00B-AFA03981A59D}" destId="{6CBFA342-DCB6-482E-A7C9-1267D2FB1131}" srcOrd="0" destOrd="1" presId="urn:microsoft.com/office/officeart/2005/8/layout/list1"/>
    <dgm:cxn modelId="{49AA4619-98E7-492C-B213-E1C1EA4F341D}" srcId="{0328939B-56F0-4622-9C26-CDBB35033D8F}" destId="{88CB8080-9A16-40DC-B5A1-48833F5B24D6}" srcOrd="2" destOrd="0" parTransId="{B7FB97A6-F707-4032-8A21-ADE24569FADC}" sibTransId="{E873AD56-E676-41EF-A6BB-E5AE09BD584D}"/>
    <dgm:cxn modelId="{BB3A921A-B25B-4F54-B4EB-728981B5867C}" type="presOf" srcId="{0328939B-56F0-4622-9C26-CDBB35033D8F}" destId="{C2AA21E8-014A-46CE-9302-EE16202DBC61}" srcOrd="1" destOrd="0" presId="urn:microsoft.com/office/officeart/2005/8/layout/list1"/>
    <dgm:cxn modelId="{36154224-50B2-4A82-8E0D-EE08E81D3067}" type="presOf" srcId="{0328939B-56F0-4622-9C26-CDBB35033D8F}" destId="{9C7D0524-0C0A-4A32-98C3-67BBBF6A243D}" srcOrd="0" destOrd="0" presId="urn:microsoft.com/office/officeart/2005/8/layout/list1"/>
    <dgm:cxn modelId="{D8929224-9608-4009-91C1-F3CE8304F96C}" srcId="{4B92E875-6D1E-41FE-9874-135A8971C6A8}" destId="{FFD85C4B-9A4D-4351-B35B-D910F069D23F}" srcOrd="0" destOrd="0" parTransId="{87C85BC6-3886-475E-83BA-D25FB8C71BFF}" sibTransId="{52D32222-1367-4C35-B0EB-0BB2ED9B54EF}"/>
    <dgm:cxn modelId="{60396426-1B64-4E85-84A4-D62F8609C0DB}" type="presOf" srcId="{FFD85C4B-9A4D-4351-B35B-D910F069D23F}" destId="{2AFA64F6-887E-40A0-A5C6-C5229BBBAE2D}" srcOrd="0" destOrd="0" presId="urn:microsoft.com/office/officeart/2005/8/layout/list1"/>
    <dgm:cxn modelId="{BDD23F28-979C-4A21-BA43-C298180B4F2E}" type="presOf" srcId="{9D13DDCB-F565-41E1-B3E9-0B07EB72F2F2}" destId="{6CBFA342-DCB6-482E-A7C9-1267D2FB1131}" srcOrd="0" destOrd="0" presId="urn:microsoft.com/office/officeart/2005/8/layout/list1"/>
    <dgm:cxn modelId="{B317692F-C0C6-4A0A-AAF5-C95C6C59AFEA}" srcId="{4B92E875-6D1E-41FE-9874-135A8971C6A8}" destId="{BA0D9D40-9407-4A1F-98B1-2D86044BECD1}" srcOrd="1" destOrd="0" parTransId="{EB747115-25D1-47BF-B394-62B7D310BD72}" sibTransId="{8BCDE21B-ED1A-450D-A97E-75B47B5024A0}"/>
    <dgm:cxn modelId="{AFBC5061-EDE6-4DAC-8B6F-61272B5A9856}" type="presOf" srcId="{4B92E875-6D1E-41FE-9874-135A8971C6A8}" destId="{12A1EEE8-EA0D-4AC5-A9B9-FED573E2AC5E}" srcOrd="1" destOrd="0" presId="urn:microsoft.com/office/officeart/2005/8/layout/list1"/>
    <dgm:cxn modelId="{5EC98565-6C15-4DFF-931D-074DCA3B08B5}" srcId="{4B92E875-6D1E-41FE-9874-135A8971C6A8}" destId="{92CA067B-BC56-4068-8777-221AA0C74904}" srcOrd="3" destOrd="0" parTransId="{4848FD69-32A0-4DD6-8FAA-0801FC1F3DAC}" sibTransId="{4372F024-9E14-4FC7-A21C-8D1B445F4462}"/>
    <dgm:cxn modelId="{2FC74866-2B8F-4662-B2D1-36615D1A287D}" srcId="{FDC71A04-AA90-46E6-9959-078888A14B6D}" destId="{5E0FC06D-EF0D-4C21-8686-0818197B93A4}" srcOrd="1" destOrd="0" parTransId="{BDA1B1C8-6C6C-4BFC-957D-D8EFE717CDE3}" sibTransId="{6617F6D1-0804-4932-B3AF-5EAF25615B31}"/>
    <dgm:cxn modelId="{12111268-0BC6-408E-A8B4-C5E0908E6C56}" srcId="{106320A0-1192-4AFA-A4B3-785C79CF3A98}" destId="{4B92E875-6D1E-41FE-9874-135A8971C6A8}" srcOrd="1" destOrd="0" parTransId="{BF4EA11B-68FB-40DD-8A62-38A204430DF0}" sibTransId="{B732F758-0D97-46AC-B587-E7D9ECF712FD}"/>
    <dgm:cxn modelId="{B9DF9B6D-3704-4DBC-8194-346C26A93E80}" srcId="{106320A0-1192-4AFA-A4B3-785C79CF3A98}" destId="{0328939B-56F0-4622-9C26-CDBB35033D8F}" srcOrd="2" destOrd="0" parTransId="{3F99F781-BE8B-4EE9-9F1F-FE8D281B0A00}" sibTransId="{3436A8F6-4A2E-45B5-A882-47BFF9E9091A}"/>
    <dgm:cxn modelId="{D011CC82-EA6D-40B0-9D24-219054B48DDA}" type="presOf" srcId="{FDC71A04-AA90-46E6-9959-078888A14B6D}" destId="{44A41B8F-BD69-42F5-B948-E49CBD7A9225}" srcOrd="1" destOrd="0" presId="urn:microsoft.com/office/officeart/2005/8/layout/list1"/>
    <dgm:cxn modelId="{144FF092-B0CB-4133-9C32-961AC16598C2}" srcId="{4B92E875-6D1E-41FE-9874-135A8971C6A8}" destId="{4FCB24C6-ED5F-46DD-B49D-E278D8710FBA}" srcOrd="4" destOrd="0" parTransId="{7A0A8388-F3D1-488D-B53D-7C2B792EB18A}" sibTransId="{FDB3EFAE-1F74-4704-BAD0-47DEB639CED6}"/>
    <dgm:cxn modelId="{02AE4CA0-7E84-4F93-9185-5AA19FB63630}" srcId="{0328939B-56F0-4622-9C26-CDBB35033D8F}" destId="{87FF18D6-8A7A-4DDD-B00B-AFA03981A59D}" srcOrd="1" destOrd="0" parTransId="{468188A3-C1A5-485D-A032-2975B0417162}" sibTransId="{BCD9EC68-9132-4FD3-A492-603118CC6487}"/>
    <dgm:cxn modelId="{E80C81A5-2B37-492D-A703-6DBC05510C87}" type="presOf" srcId="{5E0FC06D-EF0D-4C21-8686-0818197B93A4}" destId="{1AA15E20-E77A-4039-93F8-77AF47615D3F}" srcOrd="0" destOrd="1" presId="urn:microsoft.com/office/officeart/2005/8/layout/list1"/>
    <dgm:cxn modelId="{24FE95A8-8C73-4D5D-8928-EC90335E9AD5}" type="presOf" srcId="{88CB8080-9A16-40DC-B5A1-48833F5B24D6}" destId="{6CBFA342-DCB6-482E-A7C9-1267D2FB1131}" srcOrd="0" destOrd="2" presId="urn:microsoft.com/office/officeart/2005/8/layout/list1"/>
    <dgm:cxn modelId="{6BD858AF-A4D8-49F8-A833-7A29550FA784}" srcId="{0328939B-56F0-4622-9C26-CDBB35033D8F}" destId="{9D13DDCB-F565-41E1-B3E9-0B07EB72F2F2}" srcOrd="0" destOrd="0" parTransId="{A7DB4AF6-2390-4428-81B2-52B1CF79D8EE}" sibTransId="{A0FC137A-5464-4BC0-A8B0-5006FC523717}"/>
    <dgm:cxn modelId="{340B9BB3-9628-4DC8-BDB0-CED0ABDCAF87}" type="presOf" srcId="{4B92E875-6D1E-41FE-9874-135A8971C6A8}" destId="{92045480-DC84-418F-96D2-082CAAB2A4A4}" srcOrd="0" destOrd="0" presId="urn:microsoft.com/office/officeart/2005/8/layout/list1"/>
    <dgm:cxn modelId="{1C2372B8-70E4-4A80-AD20-B2472ED7A885}" type="presOf" srcId="{92CA067B-BC56-4068-8777-221AA0C74904}" destId="{2AFA64F6-887E-40A0-A5C6-C5229BBBAE2D}" srcOrd="0" destOrd="3" presId="urn:microsoft.com/office/officeart/2005/8/layout/list1"/>
    <dgm:cxn modelId="{782224CC-63BA-4B99-B8AB-D90A838F979F}" type="presOf" srcId="{BA0D9D40-9407-4A1F-98B1-2D86044BECD1}" destId="{2AFA64F6-887E-40A0-A5C6-C5229BBBAE2D}" srcOrd="0" destOrd="1" presId="urn:microsoft.com/office/officeart/2005/8/layout/list1"/>
    <dgm:cxn modelId="{9D3EACEA-9062-44DA-A017-BB21540017DE}" type="presOf" srcId="{4FCB24C6-ED5F-46DD-B49D-E278D8710FBA}" destId="{2AFA64F6-887E-40A0-A5C6-C5229BBBAE2D}" srcOrd="0" destOrd="4" presId="urn:microsoft.com/office/officeart/2005/8/layout/list1"/>
    <dgm:cxn modelId="{2DB938EC-FB67-49C7-BC7A-2B0E182AD660}" srcId="{106320A0-1192-4AFA-A4B3-785C79CF3A98}" destId="{FDC71A04-AA90-46E6-9959-078888A14B6D}" srcOrd="0" destOrd="0" parTransId="{2324DDBC-89A8-44F5-AFC0-98E532B03B51}" sibTransId="{FB0AD62F-DCFE-4373-A885-BD20DEF015E1}"/>
    <dgm:cxn modelId="{B440ABED-66BF-410B-BF21-2224E591F9D7}" srcId="{FDC71A04-AA90-46E6-9959-078888A14B6D}" destId="{2245E72D-61BF-42E6-A5AB-180149F317C8}" srcOrd="0" destOrd="0" parTransId="{9F55B374-5A4F-4E4E-ABB1-05CAA65778E9}" sibTransId="{07BE743D-F5A2-4D42-99BA-E6CBAEEB29CE}"/>
    <dgm:cxn modelId="{D8DB91EE-3C7A-4AC1-8B23-23CD6788103F}" srcId="{4B92E875-6D1E-41FE-9874-135A8971C6A8}" destId="{497DDF27-8529-4A5D-BF9C-D89D2E715A35}" srcOrd="2" destOrd="0" parTransId="{502F7540-5FBA-4634-8554-C87F4BC56647}" sibTransId="{1A95F53E-1ECD-4BA1-A2A8-D8C44283DF70}"/>
    <dgm:cxn modelId="{AD3568EF-60BB-4E31-BE0E-D1A151813868}" type="presOf" srcId="{106320A0-1192-4AFA-A4B3-785C79CF3A98}" destId="{F5D9A45E-8587-4631-B8C3-1018AC9FF658}" srcOrd="0" destOrd="0" presId="urn:microsoft.com/office/officeart/2005/8/layout/list1"/>
    <dgm:cxn modelId="{9B0657EF-FFCE-42C4-93CD-636151F08285}" type="presOf" srcId="{497DDF27-8529-4A5D-BF9C-D89D2E715A35}" destId="{2AFA64F6-887E-40A0-A5C6-C5229BBBAE2D}" srcOrd="0" destOrd="2" presId="urn:microsoft.com/office/officeart/2005/8/layout/list1"/>
    <dgm:cxn modelId="{83356DFC-4C61-42A9-A943-20C83128709A}" type="presOf" srcId="{2245E72D-61BF-42E6-A5AB-180149F317C8}" destId="{1AA15E20-E77A-4039-93F8-77AF47615D3F}" srcOrd="0" destOrd="0" presId="urn:microsoft.com/office/officeart/2005/8/layout/list1"/>
    <dgm:cxn modelId="{05A2DA57-1CD4-427A-A49C-1378816454BC}" type="presParOf" srcId="{F5D9A45E-8587-4631-B8C3-1018AC9FF658}" destId="{0A1134D6-EC45-461D-94B1-5043365B61EC}" srcOrd="0" destOrd="0" presId="urn:microsoft.com/office/officeart/2005/8/layout/list1"/>
    <dgm:cxn modelId="{7FE0C906-DF93-4503-836E-410C3E21761E}" type="presParOf" srcId="{0A1134D6-EC45-461D-94B1-5043365B61EC}" destId="{18E8DD5B-1283-4798-9F99-626EE2411245}" srcOrd="0" destOrd="0" presId="urn:microsoft.com/office/officeart/2005/8/layout/list1"/>
    <dgm:cxn modelId="{18BABC55-E6D1-4699-9BEE-C2416E75709C}" type="presParOf" srcId="{0A1134D6-EC45-461D-94B1-5043365B61EC}" destId="{44A41B8F-BD69-42F5-B948-E49CBD7A9225}" srcOrd="1" destOrd="0" presId="urn:microsoft.com/office/officeart/2005/8/layout/list1"/>
    <dgm:cxn modelId="{3698EE94-8E0F-4C20-A982-CB7E5B7A2A33}" type="presParOf" srcId="{F5D9A45E-8587-4631-B8C3-1018AC9FF658}" destId="{79E05347-7AD7-480E-984D-71221257D297}" srcOrd="1" destOrd="0" presId="urn:microsoft.com/office/officeart/2005/8/layout/list1"/>
    <dgm:cxn modelId="{06140DCF-E85B-47A5-BFD4-57052AC3B420}" type="presParOf" srcId="{F5D9A45E-8587-4631-B8C3-1018AC9FF658}" destId="{1AA15E20-E77A-4039-93F8-77AF47615D3F}" srcOrd="2" destOrd="0" presId="urn:microsoft.com/office/officeart/2005/8/layout/list1"/>
    <dgm:cxn modelId="{2AB4A55E-C0E7-4E0C-A96B-CC4FC405EC65}" type="presParOf" srcId="{F5D9A45E-8587-4631-B8C3-1018AC9FF658}" destId="{0B69A48F-6AF3-4DDC-BBD3-5EE9DF4CB56B}" srcOrd="3" destOrd="0" presId="urn:microsoft.com/office/officeart/2005/8/layout/list1"/>
    <dgm:cxn modelId="{6CD49558-4B86-4433-AEE9-338BF685A59E}" type="presParOf" srcId="{F5D9A45E-8587-4631-B8C3-1018AC9FF658}" destId="{32135806-5C95-47A9-9166-BE39F44AFAC8}" srcOrd="4" destOrd="0" presId="urn:microsoft.com/office/officeart/2005/8/layout/list1"/>
    <dgm:cxn modelId="{4E1BE147-1EF9-44C0-A306-B9B771CF1619}" type="presParOf" srcId="{32135806-5C95-47A9-9166-BE39F44AFAC8}" destId="{92045480-DC84-418F-96D2-082CAAB2A4A4}" srcOrd="0" destOrd="0" presId="urn:microsoft.com/office/officeart/2005/8/layout/list1"/>
    <dgm:cxn modelId="{D16CBB29-B52F-48FD-AA0B-C6C359F807C3}" type="presParOf" srcId="{32135806-5C95-47A9-9166-BE39F44AFAC8}" destId="{12A1EEE8-EA0D-4AC5-A9B9-FED573E2AC5E}" srcOrd="1" destOrd="0" presId="urn:microsoft.com/office/officeart/2005/8/layout/list1"/>
    <dgm:cxn modelId="{2408B379-CBEC-4EBE-ADCE-5134609D7615}" type="presParOf" srcId="{F5D9A45E-8587-4631-B8C3-1018AC9FF658}" destId="{D24606D3-17EA-4B12-A531-C9D93A30B014}" srcOrd="5" destOrd="0" presId="urn:microsoft.com/office/officeart/2005/8/layout/list1"/>
    <dgm:cxn modelId="{E5D56C49-A27A-44F8-AAD5-12888C1A99B1}" type="presParOf" srcId="{F5D9A45E-8587-4631-B8C3-1018AC9FF658}" destId="{2AFA64F6-887E-40A0-A5C6-C5229BBBAE2D}" srcOrd="6" destOrd="0" presId="urn:microsoft.com/office/officeart/2005/8/layout/list1"/>
    <dgm:cxn modelId="{E23AADCE-DAD0-4A19-AA0F-3ADE828E84C2}" type="presParOf" srcId="{F5D9A45E-8587-4631-B8C3-1018AC9FF658}" destId="{F678576D-CA5A-4470-BF36-A744ED370651}" srcOrd="7" destOrd="0" presId="urn:microsoft.com/office/officeart/2005/8/layout/list1"/>
    <dgm:cxn modelId="{F14F66C3-4785-4AA3-B102-E97F05DAD3EA}" type="presParOf" srcId="{F5D9A45E-8587-4631-B8C3-1018AC9FF658}" destId="{6EB79243-64B3-4429-9971-08EA83C41F7A}" srcOrd="8" destOrd="0" presId="urn:microsoft.com/office/officeart/2005/8/layout/list1"/>
    <dgm:cxn modelId="{369D7BE7-7CC5-458A-AB82-3FD159851303}" type="presParOf" srcId="{6EB79243-64B3-4429-9971-08EA83C41F7A}" destId="{9C7D0524-0C0A-4A32-98C3-67BBBF6A243D}" srcOrd="0" destOrd="0" presId="urn:microsoft.com/office/officeart/2005/8/layout/list1"/>
    <dgm:cxn modelId="{92DBC69D-30AA-49F1-A597-E116F8321474}" type="presParOf" srcId="{6EB79243-64B3-4429-9971-08EA83C41F7A}" destId="{C2AA21E8-014A-46CE-9302-EE16202DBC61}" srcOrd="1" destOrd="0" presId="urn:microsoft.com/office/officeart/2005/8/layout/list1"/>
    <dgm:cxn modelId="{53CB932C-C76A-4647-85D6-7A76E07CCBA8}" type="presParOf" srcId="{F5D9A45E-8587-4631-B8C3-1018AC9FF658}" destId="{AA50872B-BE28-4FF2-83C5-1F32931A22D2}" srcOrd="9" destOrd="0" presId="urn:microsoft.com/office/officeart/2005/8/layout/list1"/>
    <dgm:cxn modelId="{343468D3-AA2B-44F0-902F-55175D7ADF9F}" type="presParOf" srcId="{F5D9A45E-8587-4631-B8C3-1018AC9FF658}" destId="{6CBFA342-DCB6-482E-A7C9-1267D2FB1131}" srcOrd="10" destOrd="0" presId="urn:microsoft.com/office/officeart/2005/8/layout/list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15E20-E77A-4039-93F8-77AF47615D3F}">
      <dsp:nvSpPr>
        <dsp:cNvPr id="0" name=""/>
        <dsp:cNvSpPr/>
      </dsp:nvSpPr>
      <dsp:spPr>
        <a:xfrm>
          <a:off x="0" y="216840"/>
          <a:ext cx="3391903" cy="814274"/>
        </a:xfrm>
        <a:prstGeom prst="rect">
          <a:avLst/>
        </a:prstGeom>
        <a:solidFill>
          <a:schemeClr val="accent3">
            <a:alpha val="90000"/>
            <a:tint val="40000"/>
            <a:hueOff val="0"/>
            <a:satOff val="0"/>
            <a:lumOff val="0"/>
            <a:alphaOff val="0"/>
          </a:schemeClr>
        </a:solidFill>
        <a:ln w="25400" cap="flat" cmpd="sng" algn="ctr">
          <a:solidFill>
            <a:srgbClr val="7FC78E"/>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229108" rIns="182880" bIns="85344"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1: </a:t>
          </a:r>
          <a:r>
            <a:rPr lang="en-US" sz="1200" kern="1200" dirty="0">
              <a:solidFill>
                <a:sysClr val="windowText" lastClr="000000"/>
              </a:solidFill>
              <a:latin typeface="Arial" panose="020B0604020202020204" pitchFamily="34" charset="0"/>
              <a:cs typeface="Arial" panose="020B0604020202020204" pitchFamily="34" charset="0"/>
            </a:rPr>
            <a:t>Obtain buy-in and secure resources for CIP development</a:t>
          </a:r>
        </a:p>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2: </a:t>
          </a:r>
          <a:r>
            <a:rPr lang="en-US" sz="1200" b="0" kern="1200" dirty="0">
              <a:latin typeface="Arial" panose="020B0604020202020204" pitchFamily="34" charset="0"/>
              <a:cs typeface="Arial" panose="020B0604020202020204" pitchFamily="34" charset="0"/>
            </a:rPr>
            <a:t>Prepare for </a:t>
          </a:r>
          <a:r>
            <a:rPr lang="en-US" sz="1200" kern="1200" dirty="0">
              <a:latin typeface="Arial" panose="020B0604020202020204" pitchFamily="34" charset="0"/>
              <a:cs typeface="Arial" panose="020B0604020202020204" pitchFamily="34" charset="0"/>
            </a:rPr>
            <a:t>CIP development</a:t>
          </a:r>
        </a:p>
      </dsp:txBody>
      <dsp:txXfrm>
        <a:off x="0" y="216840"/>
        <a:ext cx="3391903" cy="814274"/>
      </dsp:txXfrm>
    </dsp:sp>
    <dsp:sp modelId="{44A41B8F-BD69-42F5-B948-E49CBD7A9225}">
      <dsp:nvSpPr>
        <dsp:cNvPr id="0" name=""/>
        <dsp:cNvSpPr/>
      </dsp:nvSpPr>
      <dsp:spPr>
        <a:xfrm>
          <a:off x="77387" y="4695"/>
          <a:ext cx="1185883" cy="324720"/>
        </a:xfrm>
        <a:prstGeom prst="roundRect">
          <a:avLst/>
        </a:prstGeom>
        <a:solidFill>
          <a:schemeClr val="lt1">
            <a:hueOff val="0"/>
            <a:satOff val="0"/>
            <a:lumOff val="0"/>
            <a:alphaOff val="0"/>
          </a:schemeClr>
        </a:solidFill>
        <a:ln w="25400" cap="flat" cmpd="sng" algn="ctr">
          <a:solidFill>
            <a:srgbClr val="7FC78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744" tIns="0" rIns="897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lumMod val="50000"/>
                  <a:lumOff val="50000"/>
                </a:schemeClr>
              </a:solidFill>
              <a:latin typeface="Arial" panose="020B0604020202020204" pitchFamily="34" charset="0"/>
              <a:cs typeface="Arial" panose="020B0604020202020204" pitchFamily="34" charset="0"/>
            </a:rPr>
            <a:t>Plan</a:t>
          </a:r>
          <a:r>
            <a:rPr lang="en-US" sz="1400" kern="1200" dirty="0">
              <a:latin typeface="Arial" panose="020B0604020202020204" pitchFamily="34" charset="0"/>
              <a:cs typeface="Arial" panose="020B0604020202020204" pitchFamily="34" charset="0"/>
            </a:rPr>
            <a:t>	</a:t>
          </a:r>
        </a:p>
      </dsp:txBody>
      <dsp:txXfrm>
        <a:off x="93239" y="20547"/>
        <a:ext cx="1154179" cy="293016"/>
      </dsp:txXfrm>
    </dsp:sp>
    <dsp:sp modelId="{2AFA64F6-887E-40A0-A5C6-C5229BBBAE2D}">
      <dsp:nvSpPr>
        <dsp:cNvPr id="0" name=""/>
        <dsp:cNvSpPr/>
      </dsp:nvSpPr>
      <dsp:spPr>
        <a:xfrm>
          <a:off x="0" y="1210672"/>
          <a:ext cx="3391903" cy="1871099"/>
        </a:xfrm>
        <a:prstGeom prst="rect">
          <a:avLst/>
        </a:prstGeom>
        <a:solidFill>
          <a:schemeClr val="accent3">
            <a:alpha val="90000"/>
            <a:tint val="40000"/>
            <a:hueOff val="0"/>
            <a:satOff val="0"/>
            <a:lumOff val="0"/>
            <a:alphaOff val="0"/>
          </a:schemeClr>
        </a:solidFill>
        <a:ln w="25400" cap="flat" cmpd="sng" algn="ctr">
          <a:solidFill>
            <a:srgbClr val="7FC78E"/>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229108" rIns="182880" bIns="85344"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3: </a:t>
          </a:r>
          <a:r>
            <a:rPr lang="en-US" sz="1200" kern="1200" dirty="0">
              <a:latin typeface="Arial" panose="020B0604020202020204" pitchFamily="34" charset="0"/>
              <a:cs typeface="Arial" panose="020B0604020202020204" pitchFamily="34" charset="0"/>
            </a:rPr>
            <a:t>Conduct a situational analysis</a:t>
          </a:r>
        </a:p>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4: </a:t>
          </a:r>
          <a:r>
            <a:rPr lang="en-US" sz="1200" kern="1200" dirty="0">
              <a:latin typeface="Arial" panose="020B0604020202020204" pitchFamily="34" charset="0"/>
              <a:cs typeface="Arial" panose="020B0604020202020204" pitchFamily="34" charset="0"/>
            </a:rPr>
            <a:t>Formulate a technical strategy and implementation plan</a:t>
          </a:r>
        </a:p>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5: </a:t>
          </a:r>
          <a:r>
            <a:rPr lang="en-US" sz="1200" kern="1200" dirty="0">
              <a:latin typeface="Arial" panose="020B0604020202020204" pitchFamily="34" charset="0"/>
              <a:cs typeface="Arial" panose="020B0604020202020204" pitchFamily="34" charset="0"/>
            </a:rPr>
            <a:t>Estimate costs and resource gap and iterate technical strategy</a:t>
          </a:r>
        </a:p>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6: </a:t>
          </a:r>
          <a:r>
            <a:rPr lang="en-US" sz="1200" kern="1200" dirty="0">
              <a:latin typeface="Arial" panose="020B0604020202020204" pitchFamily="34" charset="0"/>
              <a:cs typeface="Arial" panose="020B0604020202020204" pitchFamily="34" charset="0"/>
            </a:rPr>
            <a:t>Finalize institutional arrangements for execution</a:t>
          </a:r>
        </a:p>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7: </a:t>
          </a:r>
          <a:r>
            <a:rPr lang="en-US" sz="1200" kern="1200" dirty="0">
              <a:latin typeface="Arial" panose="020B0604020202020204" pitchFamily="34" charset="0"/>
              <a:cs typeface="Arial" panose="020B0604020202020204" pitchFamily="34" charset="0"/>
            </a:rPr>
            <a:t>Secure final approval and launch the CIP</a:t>
          </a:r>
        </a:p>
      </dsp:txBody>
      <dsp:txXfrm>
        <a:off x="0" y="1210672"/>
        <a:ext cx="3391903" cy="1871099"/>
      </dsp:txXfrm>
    </dsp:sp>
    <dsp:sp modelId="{12A1EEE8-EA0D-4AC5-A9B9-FED573E2AC5E}">
      <dsp:nvSpPr>
        <dsp:cNvPr id="0" name=""/>
        <dsp:cNvSpPr/>
      </dsp:nvSpPr>
      <dsp:spPr>
        <a:xfrm>
          <a:off x="77387" y="1040730"/>
          <a:ext cx="1185883" cy="324720"/>
        </a:xfrm>
        <a:prstGeom prst="roundRect">
          <a:avLst/>
        </a:prstGeom>
        <a:solidFill>
          <a:schemeClr val="lt1">
            <a:hueOff val="0"/>
            <a:satOff val="0"/>
            <a:lumOff val="0"/>
            <a:alphaOff val="0"/>
          </a:schemeClr>
        </a:solidFill>
        <a:ln w="25400" cap="flat" cmpd="sng" algn="ctr">
          <a:solidFill>
            <a:srgbClr val="7FC78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744" tIns="0" rIns="897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lumMod val="50000"/>
                  <a:lumOff val="50000"/>
                </a:schemeClr>
              </a:solidFill>
              <a:latin typeface="Arial" panose="020B0604020202020204" pitchFamily="34" charset="0"/>
              <a:cs typeface="Arial" panose="020B0604020202020204" pitchFamily="34" charset="0"/>
            </a:rPr>
            <a:t>Develop</a:t>
          </a:r>
          <a:endParaRPr lang="en-US" sz="1400" kern="1200" dirty="0">
            <a:latin typeface="Arial" panose="020B0604020202020204" pitchFamily="34" charset="0"/>
            <a:cs typeface="Arial" panose="020B0604020202020204" pitchFamily="34" charset="0"/>
          </a:endParaRPr>
        </a:p>
      </dsp:txBody>
      <dsp:txXfrm>
        <a:off x="93239" y="1056582"/>
        <a:ext cx="1154179" cy="293016"/>
      </dsp:txXfrm>
    </dsp:sp>
    <dsp:sp modelId="{6CBFA342-DCB6-482E-A7C9-1267D2FB1131}">
      <dsp:nvSpPr>
        <dsp:cNvPr id="0" name=""/>
        <dsp:cNvSpPr/>
      </dsp:nvSpPr>
      <dsp:spPr>
        <a:xfrm>
          <a:off x="0" y="3303532"/>
          <a:ext cx="3391903" cy="1316699"/>
        </a:xfrm>
        <a:prstGeom prst="rect">
          <a:avLst/>
        </a:prstGeom>
        <a:solidFill>
          <a:schemeClr val="accent3">
            <a:alpha val="90000"/>
            <a:tint val="40000"/>
            <a:hueOff val="0"/>
            <a:satOff val="0"/>
            <a:lumOff val="0"/>
            <a:alphaOff val="0"/>
          </a:schemeClr>
        </a:solidFill>
        <a:ln w="25400" cap="flat" cmpd="sng" algn="ctr">
          <a:solidFill>
            <a:srgbClr val="7FC78E"/>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229108" rIns="182880" bIns="85344"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8: </a:t>
          </a:r>
          <a:r>
            <a:rPr lang="en-US" sz="1200" kern="1200" dirty="0">
              <a:latin typeface="Arial" panose="020B0604020202020204" pitchFamily="34" charset="0"/>
              <a:cs typeface="Arial" panose="020B0604020202020204" pitchFamily="34" charset="0"/>
            </a:rPr>
            <a:t>Provide effective stewardship for CIP execution</a:t>
          </a:r>
        </a:p>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9: </a:t>
          </a:r>
          <a:r>
            <a:rPr lang="en-US" sz="1200" kern="1200" dirty="0">
              <a:latin typeface="Arial" panose="020B0604020202020204" pitchFamily="34" charset="0"/>
              <a:cs typeface="Arial" panose="020B0604020202020204" pitchFamily="34" charset="0"/>
            </a:rPr>
            <a:t>Design and implement performance monitoring mechanisms</a:t>
          </a:r>
        </a:p>
        <a:p>
          <a:pPr marL="114300" lvl="1" indent="-114300" algn="l" defTabSz="533400">
            <a:lnSpc>
              <a:spcPct val="90000"/>
            </a:lnSpc>
            <a:spcBef>
              <a:spcPct val="0"/>
            </a:spcBef>
            <a:spcAft>
              <a:spcPct val="15000"/>
            </a:spcAft>
            <a:buChar char="•"/>
          </a:pPr>
          <a:r>
            <a:rPr lang="en-US" sz="1200" b="1" kern="1200" dirty="0">
              <a:latin typeface="Arial" panose="020B0604020202020204" pitchFamily="34" charset="0"/>
              <a:cs typeface="Arial" panose="020B0604020202020204" pitchFamily="34" charset="0"/>
            </a:rPr>
            <a:t>Step 10: </a:t>
          </a:r>
          <a:r>
            <a:rPr lang="en-US" sz="1200" kern="1200" dirty="0">
              <a:latin typeface="Arial" panose="020B0604020202020204" pitchFamily="34" charset="0"/>
              <a:cs typeface="Arial" panose="020B0604020202020204" pitchFamily="34" charset="0"/>
            </a:rPr>
            <a:t>Conduct continuous resource mobilization</a:t>
          </a:r>
        </a:p>
      </dsp:txBody>
      <dsp:txXfrm>
        <a:off x="0" y="3303532"/>
        <a:ext cx="3391903" cy="1316699"/>
      </dsp:txXfrm>
    </dsp:sp>
    <dsp:sp modelId="{C2AA21E8-014A-46CE-9302-EE16202DBC61}">
      <dsp:nvSpPr>
        <dsp:cNvPr id="0" name=""/>
        <dsp:cNvSpPr/>
      </dsp:nvSpPr>
      <dsp:spPr>
        <a:xfrm>
          <a:off x="77387" y="3133590"/>
          <a:ext cx="1185883" cy="324720"/>
        </a:xfrm>
        <a:prstGeom prst="roundRect">
          <a:avLst/>
        </a:prstGeom>
        <a:solidFill>
          <a:schemeClr val="lt1">
            <a:hueOff val="0"/>
            <a:satOff val="0"/>
            <a:lumOff val="0"/>
            <a:alphaOff val="0"/>
          </a:schemeClr>
        </a:solidFill>
        <a:ln w="25400" cap="flat" cmpd="sng" algn="ctr">
          <a:solidFill>
            <a:srgbClr val="7FC78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744" tIns="0" rIns="897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lumMod val="50000"/>
                  <a:lumOff val="50000"/>
                </a:schemeClr>
              </a:solidFill>
              <a:latin typeface="Arial" panose="020B0604020202020204" pitchFamily="34" charset="0"/>
              <a:cs typeface="Arial" panose="020B0604020202020204" pitchFamily="34" charset="0"/>
            </a:rPr>
            <a:t>Execute</a:t>
          </a:r>
        </a:p>
      </dsp:txBody>
      <dsp:txXfrm>
        <a:off x="93239" y="3149442"/>
        <a:ext cx="1154179"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A2B3FE-879A-A944-8D10-BC710820E97C}" type="datetimeFigureOut">
              <a:rPr lang="en-US" smtClean="0"/>
              <a:t>7/14/2022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0F62FC-F4B6-3940-ACC8-B34E933CAAC0}" type="slidenum">
              <a:rPr lang="en-US" smtClean="0"/>
              <a:t>‹#›</a:t>
            </a:fld>
            <a:endParaRPr lang="en-US" dirty="0"/>
          </a:p>
        </p:txBody>
      </p:sp>
    </p:spTree>
    <p:extLst>
      <p:ext uri="{BB962C8B-B14F-4D97-AF65-F5344CB8AC3E}">
        <p14:creationId xmlns:p14="http://schemas.microsoft.com/office/powerpoint/2010/main" val="21731608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800"/>
              </a:spcAft>
              <a:buFont typeface="Calibri" panose="020F0502020204030204" pitchFamily="34" charse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resource was revised in 2022 by the CIP Technical Working Group, including technical contributions from Knowledge Success, HP+, Momentum Country and Global Leadership, and Track20, and is a part of the CIP Resource Kit which can be found at fp2030.org/cip.</a:t>
            </a:r>
          </a:p>
        </p:txBody>
      </p:sp>
      <p:sp>
        <p:nvSpPr>
          <p:cNvPr id="4" name="Slide Number Placeholder 3"/>
          <p:cNvSpPr>
            <a:spLocks noGrp="1"/>
          </p:cNvSpPr>
          <p:nvPr>
            <p:ph type="sldNum" sz="quarter" idx="10"/>
          </p:nvPr>
        </p:nvSpPr>
        <p:spPr/>
        <p:txBody>
          <a:bodyPr/>
          <a:lstStyle/>
          <a:p>
            <a:fld id="{0A0F62FC-F4B6-3940-ACC8-B34E933CAAC0}" type="slidenum">
              <a:rPr lang="en-US" smtClean="0"/>
              <a:t>1</a:t>
            </a:fld>
            <a:endParaRPr lang="en-US" dirty="0"/>
          </a:p>
        </p:txBody>
      </p:sp>
    </p:spTree>
    <p:extLst>
      <p:ext uri="{BB962C8B-B14F-4D97-AF65-F5344CB8AC3E}">
        <p14:creationId xmlns:p14="http://schemas.microsoft.com/office/powerpoint/2010/main" val="2474710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186" rtl="0" eaLnBrk="1" fontAlgn="auto" latinLnBrk="0" hangingPunct="1">
              <a:lnSpc>
                <a:spcPct val="100000"/>
              </a:lnSpc>
              <a:spcBef>
                <a:spcPts val="0"/>
              </a:spcBef>
              <a:spcAft>
                <a:spcPts val="0"/>
              </a:spcAft>
              <a:buClrTx/>
              <a:buSzTx/>
              <a:buFontTx/>
              <a:buNone/>
              <a:tabLst/>
              <a:defRPr/>
            </a:pPr>
            <a:r>
              <a:rPr lang="en-US" sz="1200" b="1" dirty="0"/>
              <a:t>Phase 1: Plan</a:t>
            </a:r>
          </a:p>
          <a:p>
            <a:pPr marL="0" indent="0">
              <a:buFontTx/>
              <a:buNone/>
            </a:pPr>
            <a:endParaRPr lang="en-US" sz="1200" b="0" i="0" u="none" strike="noStrike" kern="1200" baseline="0" dirty="0">
              <a:solidFill>
                <a:schemeClr val="tx1"/>
              </a:solidFill>
              <a:latin typeface="+mn-lt"/>
              <a:ea typeface="+mn-ea"/>
              <a:cs typeface="+mn-cs"/>
            </a:endParaRPr>
          </a:p>
          <a:p>
            <a:pPr marL="0" indent="0">
              <a:buFontTx/>
              <a:buNone/>
            </a:pPr>
            <a:r>
              <a:rPr lang="en-US" sz="1200" b="0" i="0" u="none" strike="noStrike" kern="1200" baseline="0" dirty="0">
                <a:solidFill>
                  <a:schemeClr val="tx1"/>
                </a:solidFill>
                <a:latin typeface="+mn-lt"/>
                <a:ea typeface="+mn-ea"/>
                <a:cs typeface="+mn-cs"/>
              </a:rPr>
              <a:t>Step1: Obtain Buy-in and Secure Resources for CIP Development</a:t>
            </a:r>
          </a:p>
          <a:p>
            <a:pPr marL="0" indent="0">
              <a:buFontTx/>
              <a:buNone/>
            </a:pPr>
            <a:r>
              <a:rPr lang="en-US" sz="1200" b="0" i="0" u="none" strike="noStrike" kern="1200" baseline="0" dirty="0">
                <a:solidFill>
                  <a:schemeClr val="tx1"/>
                </a:solidFill>
                <a:effectLst/>
                <a:latin typeface="+mn-lt"/>
                <a:ea typeface="+mn-ea"/>
                <a:cs typeface="+mn-cs"/>
              </a:rPr>
              <a:t>Activities:	</a:t>
            </a:r>
          </a:p>
          <a:p>
            <a:pPr marL="628542" lvl="1" indent="-171450">
              <a:buFont typeface="Arial" panose="020B0604020202020204" pitchFamily="34" charset="0"/>
              <a:buChar char="•"/>
            </a:pPr>
            <a:r>
              <a:rPr lang="en-US" sz="1200" i="0" kern="1200" dirty="0">
                <a:solidFill>
                  <a:schemeClr val="tx1"/>
                </a:solidFill>
                <a:effectLst/>
                <a:latin typeface="+mn-lt"/>
                <a:ea typeface="+mn-ea"/>
                <a:cs typeface="+mn-cs"/>
              </a:rPr>
              <a:t>Arrive at the decision to engage in a CIP process</a:t>
            </a:r>
          </a:p>
          <a:p>
            <a:pPr marL="628542" lvl="1" indent="-171450">
              <a:buFont typeface="Arial" panose="020B0604020202020204" pitchFamily="34" charset="0"/>
              <a:buChar char="•"/>
            </a:pPr>
            <a:r>
              <a:rPr lang="en-US" sz="1200" i="0" kern="1200" dirty="0">
                <a:solidFill>
                  <a:schemeClr val="tx1"/>
                </a:solidFill>
                <a:effectLst/>
                <a:latin typeface="+mn-lt"/>
                <a:ea typeface="+mn-ea"/>
                <a:cs typeface="+mn-cs"/>
              </a:rPr>
              <a:t>Establish a CIP Task Force</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Secure financial and human resources for CIP development</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Make a formal request for CIP support</a:t>
            </a:r>
            <a:endParaRPr lang="en-US" sz="1200" b="0" i="0" u="none" strike="noStrike" kern="1200" baseline="0" dirty="0">
              <a:solidFill>
                <a:schemeClr val="tx1"/>
              </a:solidFill>
              <a:latin typeface="+mn-lt"/>
              <a:ea typeface="+mn-ea"/>
              <a:cs typeface="+mn-cs"/>
            </a:endParaRPr>
          </a:p>
          <a:p>
            <a:pPr marL="0" indent="0">
              <a:buFontTx/>
              <a:buNone/>
            </a:pPr>
            <a:endParaRPr lang="en-US" sz="1200" b="0" i="0" u="none" strike="noStrike" kern="1200" baseline="0" dirty="0">
              <a:solidFill>
                <a:schemeClr val="tx1"/>
              </a:solidFill>
              <a:latin typeface="+mn-lt"/>
              <a:ea typeface="+mn-ea"/>
              <a:cs typeface="+mn-cs"/>
            </a:endParaRPr>
          </a:p>
          <a:p>
            <a:pPr>
              <a:buFontTx/>
              <a:buNone/>
            </a:pPr>
            <a:r>
              <a:rPr lang="en-US" sz="1200" b="0" i="0" u="none" strike="noStrike" kern="1200" baseline="0" dirty="0">
                <a:solidFill>
                  <a:schemeClr val="tx1"/>
                </a:solidFill>
                <a:latin typeface="+mn-lt"/>
                <a:ea typeface="+mn-ea"/>
                <a:cs typeface="+mn-cs"/>
              </a:rPr>
              <a:t>Step 2. Prepare for CIP Development</a:t>
            </a:r>
          </a:p>
          <a:p>
            <a:pPr>
              <a:buFontTx/>
              <a:buNone/>
            </a:pPr>
            <a:r>
              <a:rPr lang="en-US" sz="1200" b="0" i="0" u="none" strike="noStrike" kern="1200" baseline="0" dirty="0">
                <a:solidFill>
                  <a:schemeClr val="tx1"/>
                </a:solidFill>
                <a:latin typeface="+mn-lt"/>
                <a:ea typeface="+mn-ea"/>
                <a:cs typeface="+mn-cs"/>
              </a:rPr>
              <a:t>Activities:	</a:t>
            </a:r>
          </a:p>
          <a:p>
            <a:pPr marL="628542" lvl="1"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Form a CIP Technical Support Team</a:t>
            </a:r>
          </a:p>
          <a:p>
            <a:pPr marL="628542" lvl="1"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Define the CIP development process and timeline</a:t>
            </a:r>
          </a:p>
          <a:p>
            <a:pPr marL="628542" lvl="1"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Identify key family planning stakeholders</a:t>
            </a:r>
          </a:p>
          <a:p>
            <a:pPr marL="628542" lvl="1"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Kick-off the CIP development process</a:t>
            </a:r>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11</a:t>
            </a:fld>
            <a:endParaRPr lang="en-US" dirty="0"/>
          </a:p>
        </p:txBody>
      </p:sp>
    </p:spTree>
    <p:extLst>
      <p:ext uri="{BB962C8B-B14F-4D97-AF65-F5344CB8AC3E}">
        <p14:creationId xmlns:p14="http://schemas.microsoft.com/office/powerpoint/2010/main" val="3126526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186" rtl="0" eaLnBrk="1" fontAlgn="auto" latinLnBrk="0" hangingPunct="1">
              <a:lnSpc>
                <a:spcPct val="100000"/>
              </a:lnSpc>
              <a:spcBef>
                <a:spcPts val="0"/>
              </a:spcBef>
              <a:spcAft>
                <a:spcPts val="0"/>
              </a:spcAft>
              <a:buClrTx/>
              <a:buSzTx/>
              <a:buFontTx/>
              <a:buNone/>
              <a:tabLst/>
              <a:defRPr/>
            </a:pPr>
            <a:r>
              <a:rPr lang="en-US" sz="1200" dirty="0"/>
              <a:t>A 10-step</a:t>
            </a:r>
            <a:r>
              <a:rPr lang="en-US" sz="1200" baseline="0" dirty="0"/>
              <a:t> approach supports </a:t>
            </a:r>
            <a:r>
              <a:rPr lang="en-US" sz="1200" dirty="0"/>
              <a:t>a country-led process for creating a CIP that aligns with ongoing government planning and coordination efforts.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Phase 2: Develop</a:t>
            </a:r>
          </a:p>
          <a:p>
            <a:pPr marL="0" lvl="0" indent="0">
              <a:spcAft>
                <a:spcPts val="1800"/>
              </a:spcAft>
              <a:buFont typeface="Arial"/>
              <a:buNone/>
            </a:pPr>
            <a:endParaRPr lang="en-US" sz="1200" dirty="0">
              <a:solidFill>
                <a:srgbClr val="FF0000"/>
              </a:solidFill>
              <a:latin typeface="Arial"/>
              <a:cs typeface="Arial"/>
            </a:endParaRPr>
          </a:p>
          <a:p>
            <a:pPr marL="0" lvl="0" indent="0">
              <a:spcAft>
                <a:spcPts val="1800"/>
              </a:spcAft>
              <a:buFont typeface="Arial"/>
              <a:buNone/>
            </a:pPr>
            <a:r>
              <a:rPr lang="en-US" sz="1200" dirty="0">
                <a:solidFill>
                  <a:srgbClr val="FF0000"/>
                </a:solidFill>
                <a:latin typeface="Arial"/>
                <a:cs typeface="Arial"/>
              </a:rPr>
              <a:t>Step 3: Conduct a Situational Analysis</a:t>
            </a:r>
          </a:p>
          <a:p>
            <a:pPr marL="0" lvl="0" indent="0">
              <a:spcAft>
                <a:spcPts val="1800"/>
              </a:spcAft>
              <a:buFont typeface="Arial"/>
              <a:buNone/>
            </a:pPr>
            <a:r>
              <a:rPr lang="en-US" sz="1200" dirty="0">
                <a:solidFill>
                  <a:srgbClr val="FF0000"/>
                </a:solidFill>
                <a:latin typeface="Arial"/>
                <a:cs typeface="Arial"/>
              </a:rPr>
              <a:t>Activities: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Gather information on the current family planning context, programs, and resources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Conduct information review, synthesis, and analysis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Prioritize issues and analyze root causes</a:t>
            </a:r>
          </a:p>
          <a:p>
            <a:pPr marL="0" lvl="0" indent="0">
              <a:spcAft>
                <a:spcPts val="1800"/>
              </a:spcAft>
              <a:buFont typeface="Arial" panose="020B0604020202020204" pitchFamily="34" charset="0"/>
              <a:buNone/>
            </a:pPr>
            <a:endParaRPr lang="en-US" sz="1200" dirty="0">
              <a:solidFill>
                <a:srgbClr val="FF0000"/>
              </a:solidFill>
              <a:latin typeface="Arial"/>
              <a:cs typeface="Arial"/>
            </a:endParaRPr>
          </a:p>
          <a:p>
            <a:pPr marL="0" lvl="0" indent="0">
              <a:spcAft>
                <a:spcPts val="1800"/>
              </a:spcAft>
              <a:buFont typeface="Arial"/>
              <a:buNone/>
            </a:pPr>
            <a:r>
              <a:rPr lang="en-US" sz="1200" dirty="0">
                <a:solidFill>
                  <a:srgbClr val="FF0000"/>
                </a:solidFill>
                <a:latin typeface="Arial"/>
                <a:cs typeface="Arial"/>
              </a:rPr>
              <a:t>Step 4: Formulate a Technical Strategy and Implementation Plan</a:t>
            </a:r>
          </a:p>
          <a:p>
            <a:pPr marL="0" lvl="0" indent="0">
              <a:spcAft>
                <a:spcPts val="1800"/>
              </a:spcAft>
              <a:buFont typeface="Arial"/>
              <a:buNone/>
            </a:pPr>
            <a:r>
              <a:rPr lang="en-US" sz="1200" dirty="0">
                <a:solidFill>
                  <a:srgbClr val="FF0000"/>
                </a:solidFill>
                <a:latin typeface="Arial"/>
                <a:cs typeface="Arial"/>
              </a:rPr>
              <a:t>Activities: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Set or refine the family planning goal</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Define results and prioritize outcomes and interventions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Validate the results chain and strategic priorities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Select indicators and estimate targets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Develop implementation plan with activities and sub-activities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Refine and validate technical strategy</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(optional) Align with subnational level</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(optional) Estimate impact</a:t>
            </a:r>
          </a:p>
          <a:p>
            <a:pPr marL="171450" lvl="0" indent="-171450">
              <a:spcAft>
                <a:spcPts val="1800"/>
              </a:spcAft>
              <a:buFont typeface="Arial" panose="020B0604020202020204" pitchFamily="34" charset="0"/>
              <a:buChar char="•"/>
            </a:pPr>
            <a:endParaRPr lang="en-US" sz="1200" dirty="0">
              <a:solidFill>
                <a:srgbClr val="FF0000"/>
              </a:solidFill>
              <a:latin typeface="Arial"/>
              <a:cs typeface="Arial"/>
            </a:endParaRPr>
          </a:p>
          <a:p>
            <a:pPr marL="0" lvl="0" indent="0">
              <a:spcAft>
                <a:spcPts val="1800"/>
              </a:spcAft>
              <a:buFont typeface="Arial"/>
              <a:buNone/>
            </a:pPr>
            <a:r>
              <a:rPr lang="en-US" sz="1200" dirty="0">
                <a:solidFill>
                  <a:srgbClr val="FF0000"/>
                </a:solidFill>
                <a:latin typeface="Arial"/>
                <a:cs typeface="Arial"/>
              </a:rPr>
              <a:t>Step 5: Estimate Costs and Resource Gap, and Iterate Technical Strategy</a:t>
            </a:r>
          </a:p>
          <a:p>
            <a:pPr marL="0" lvl="0" indent="0">
              <a:spcAft>
                <a:spcPts val="1800"/>
              </a:spcAft>
              <a:buFont typeface="Arial"/>
              <a:buNone/>
            </a:pPr>
            <a:r>
              <a:rPr lang="en-US" sz="1200" dirty="0">
                <a:solidFill>
                  <a:srgbClr val="FF0000"/>
                </a:solidFill>
                <a:latin typeface="Arial"/>
                <a:cs typeface="Arial"/>
              </a:rPr>
              <a:t>Activities: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Estimate unit costs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Input quantity of units required to achieve plan objectives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Review and validate cost estimates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Conduct CIP financial gap analysis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Realign technical strategy to ensure reasonable cost</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Revise and validate final cost and resource gap</a:t>
            </a:r>
          </a:p>
          <a:p>
            <a:pPr marL="171450" lvl="0" indent="-171450">
              <a:spcAft>
                <a:spcPts val="1800"/>
              </a:spcAft>
              <a:buFont typeface="Arial" panose="020B0604020202020204" pitchFamily="34" charset="0"/>
              <a:buChar char="•"/>
            </a:pPr>
            <a:endParaRPr lang="en-US" sz="1200" dirty="0">
              <a:solidFill>
                <a:srgbClr val="FF0000"/>
              </a:solidFill>
              <a:latin typeface="Arial"/>
              <a:cs typeface="Arial"/>
            </a:endParaRPr>
          </a:p>
          <a:p>
            <a:pPr marL="0" lvl="0" indent="0">
              <a:spcAft>
                <a:spcPts val="1800"/>
              </a:spcAft>
              <a:buFont typeface="Arial"/>
              <a:buNone/>
            </a:pPr>
            <a:r>
              <a:rPr lang="en-US" sz="1200" dirty="0">
                <a:solidFill>
                  <a:srgbClr val="FF0000"/>
                </a:solidFill>
                <a:latin typeface="Arial"/>
                <a:cs typeface="Arial"/>
              </a:rPr>
              <a:t>Step 6: Finalize Institutional Arrangements for Execution</a:t>
            </a:r>
          </a:p>
          <a:p>
            <a:pPr marL="0" lvl="0" indent="0">
              <a:spcAft>
                <a:spcPts val="1800"/>
              </a:spcAft>
              <a:buFont typeface="Arial"/>
              <a:buNone/>
            </a:pPr>
            <a:r>
              <a:rPr lang="en-US" sz="1200" dirty="0">
                <a:solidFill>
                  <a:srgbClr val="FF0000"/>
                </a:solidFill>
                <a:latin typeface="Arial"/>
                <a:cs typeface="Arial"/>
              </a:rPr>
              <a:t>Activities: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Define a stewardship and accountability structure</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Define coordination mechanisms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Identify capacity development and implementation support needs</a:t>
            </a:r>
          </a:p>
          <a:p>
            <a:pPr marL="0" lvl="0" indent="0">
              <a:spcAft>
                <a:spcPts val="1800"/>
              </a:spcAft>
              <a:buFont typeface="Arial" panose="020B0604020202020204" pitchFamily="34" charset="0"/>
              <a:buNone/>
            </a:pPr>
            <a:endParaRPr lang="en-US" sz="1200" dirty="0">
              <a:solidFill>
                <a:srgbClr val="FF0000"/>
              </a:solidFill>
              <a:latin typeface="Arial"/>
              <a:cs typeface="Arial"/>
            </a:endParaRPr>
          </a:p>
          <a:p>
            <a:pPr marL="0" lvl="0" indent="0">
              <a:spcAft>
                <a:spcPts val="1800"/>
              </a:spcAft>
              <a:buFont typeface="Arial"/>
              <a:buNone/>
            </a:pPr>
            <a:r>
              <a:rPr lang="en-US" sz="1200" dirty="0">
                <a:solidFill>
                  <a:srgbClr val="FF0000"/>
                </a:solidFill>
                <a:latin typeface="Arial"/>
                <a:cs typeface="Arial"/>
              </a:rPr>
              <a:t>Step 7: Secure Final Approval and Launch the CIP</a:t>
            </a:r>
          </a:p>
          <a:p>
            <a:pPr marL="0" lvl="0" indent="0">
              <a:spcAft>
                <a:spcPts val="1800"/>
              </a:spcAft>
              <a:buFont typeface="Arial"/>
              <a:buNone/>
            </a:pPr>
            <a:r>
              <a:rPr lang="en-US" sz="1200" dirty="0">
                <a:solidFill>
                  <a:srgbClr val="FF0000"/>
                </a:solidFill>
                <a:latin typeface="Arial"/>
                <a:cs typeface="Arial"/>
              </a:rPr>
              <a:t>Activities: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Review and approve the CIP</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Develop a dissemination plan and materials</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Produce and print the final document</a:t>
            </a:r>
          </a:p>
          <a:p>
            <a:pPr marL="171450" lvl="0" indent="-171450">
              <a:spcAft>
                <a:spcPts val="1800"/>
              </a:spcAft>
              <a:buFont typeface="Arial" panose="020B0604020202020204" pitchFamily="34" charset="0"/>
              <a:buChar char="•"/>
            </a:pPr>
            <a:r>
              <a:rPr lang="en-US" sz="1200" dirty="0">
                <a:solidFill>
                  <a:srgbClr val="FF0000"/>
                </a:solidFill>
                <a:latin typeface="Arial"/>
                <a:cs typeface="Arial"/>
              </a:rPr>
              <a:t>Hold a launch event and dissemination activities</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12</a:t>
            </a:fld>
            <a:endParaRPr lang="en-US" dirty="0"/>
          </a:p>
        </p:txBody>
      </p:sp>
    </p:spTree>
    <p:extLst>
      <p:ext uri="{BB962C8B-B14F-4D97-AF65-F5344CB8AC3E}">
        <p14:creationId xmlns:p14="http://schemas.microsoft.com/office/powerpoint/2010/main" val="1066485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186" rtl="0" eaLnBrk="1" fontAlgn="auto" latinLnBrk="0" hangingPunct="1">
              <a:lnSpc>
                <a:spcPct val="100000"/>
              </a:lnSpc>
              <a:spcBef>
                <a:spcPts val="0"/>
              </a:spcBef>
              <a:spcAft>
                <a:spcPts val="0"/>
              </a:spcAft>
              <a:buClrTx/>
              <a:buSzTx/>
              <a:buFontTx/>
              <a:buNone/>
              <a:tabLst/>
              <a:defRPr/>
            </a:pPr>
            <a:r>
              <a:rPr lang="en-US" sz="1200" dirty="0"/>
              <a:t>A 10-step approach supports a country-led process for creating a CIP that aligns with ongoing government planning and coordination efforts.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Phase 3:</a:t>
            </a:r>
            <a:r>
              <a:rPr lang="en-US" sz="1200" b="1" kern="1200" baseline="0" dirty="0">
                <a:solidFill>
                  <a:schemeClr val="tx1"/>
                </a:solidFill>
                <a:effectLst/>
                <a:latin typeface="+mn-lt"/>
                <a:ea typeface="+mn-ea"/>
                <a:cs typeface="+mn-cs"/>
              </a:rPr>
              <a:t> Execute</a:t>
            </a:r>
          </a:p>
          <a:p>
            <a:endParaRPr lang="en-US" sz="1200" b="1" kern="1200" baseline="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Step 8. Provide Effective Stewardship for CIP Execution</a:t>
            </a:r>
          </a:p>
          <a:p>
            <a:pPr marL="628542" lvl="1" indent="-171450">
              <a:buFont typeface="Arial" panose="020B0604020202020204" pitchFamily="34" charset="0"/>
              <a:buChar char="•"/>
            </a:pPr>
            <a:r>
              <a:rPr lang="en-US" sz="1200" i="0" u="none" kern="1200" dirty="0">
                <a:solidFill>
                  <a:schemeClr val="tx1"/>
                </a:solidFill>
                <a:effectLst/>
                <a:latin typeface="+mn-lt"/>
                <a:ea typeface="+mn-ea"/>
                <a:cs typeface="+mn-cs"/>
              </a:rPr>
              <a:t>Implement effective and efficient coordination mechanisms</a:t>
            </a:r>
          </a:p>
          <a:p>
            <a:pPr marL="628542" lvl="1" indent="-171450">
              <a:buFont typeface="Arial" panose="020B0604020202020204" pitchFamily="34" charset="0"/>
              <a:buChar char="•"/>
            </a:pPr>
            <a:r>
              <a:rPr lang="en-US" sz="1200" i="0" u="none" kern="1200" dirty="0">
                <a:solidFill>
                  <a:schemeClr val="tx1"/>
                </a:solidFill>
                <a:effectLst/>
                <a:latin typeface="+mn-lt"/>
                <a:ea typeface="+mn-ea"/>
                <a:cs typeface="+mn-cs"/>
              </a:rPr>
              <a:t>Lead and manage the execution process</a:t>
            </a:r>
          </a:p>
          <a:p>
            <a:pPr marL="628542" lvl="1" indent="-171450">
              <a:buFont typeface="Arial" panose="020B0604020202020204" pitchFamily="34" charset="0"/>
              <a:buChar char="•"/>
            </a:pPr>
            <a:r>
              <a:rPr lang="en-US" sz="1200" i="0" u="none" kern="1200" dirty="0">
                <a:solidFill>
                  <a:schemeClr val="tx1"/>
                </a:solidFill>
                <a:effectLst/>
                <a:latin typeface="+mn-lt"/>
                <a:ea typeface="+mn-ea"/>
                <a:cs typeface="+mn-cs"/>
              </a:rPr>
              <a:t>Integrate the CIP into existing annual work planning, or if necessary, develop annual joint workplans</a:t>
            </a:r>
          </a:p>
          <a:p>
            <a:pPr marL="628542" lvl="1" indent="-171450">
              <a:buFont typeface="Arial" panose="020B0604020202020204" pitchFamily="34" charset="0"/>
              <a:buChar char="•"/>
            </a:pPr>
            <a:r>
              <a:rPr lang="en-US" sz="1200" i="0" u="none" kern="1200" dirty="0">
                <a:solidFill>
                  <a:schemeClr val="tx1"/>
                </a:solidFill>
                <a:effectLst/>
                <a:latin typeface="+mn-lt"/>
                <a:ea typeface="+mn-ea"/>
                <a:cs typeface="+mn-cs"/>
              </a:rPr>
              <a:t>Engage at the subnational level to facilitate the execution of the CIP</a:t>
            </a:r>
            <a:endParaRPr lang="en-US" sz="1200" b="0" i="0" u="none" strike="noStrike" kern="1200" baseline="0" dirty="0">
              <a:solidFill>
                <a:schemeClr val="tx1"/>
              </a:solidFill>
              <a:effectLst/>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9. Design and implement performance monitoring mechanisms</a:t>
            </a:r>
          </a:p>
          <a:p>
            <a:pPr marL="628542" lvl="1" indent="-171450">
              <a:buFont typeface="Arial" panose="020B0604020202020204" pitchFamily="34" charset="0"/>
              <a:buChar char="•"/>
            </a:pPr>
            <a:r>
              <a:rPr lang="en-US" sz="1200" i="0" u="none" kern="1200" dirty="0">
                <a:solidFill>
                  <a:schemeClr val="tx1"/>
                </a:solidFill>
                <a:effectLst/>
                <a:latin typeface="+mn-lt"/>
                <a:ea typeface="+mn-ea"/>
                <a:cs typeface="+mn-cs"/>
              </a:rPr>
              <a:t>Set up performance monitoring tools and process</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Regularly collect performance data</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Hold regular performance reviews</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Review and revise</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Conduct a CIP end-line review</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10. Conduct continuous resource mobilization</a:t>
            </a:r>
          </a:p>
          <a:p>
            <a:pPr marL="628542" lvl="1" indent="-171450">
              <a:buFont typeface="Arial" panose="020B0604020202020204" pitchFamily="34" charset="0"/>
              <a:buChar char="•"/>
            </a:pPr>
            <a:r>
              <a:rPr lang="en-US" sz="1200" i="0" u="none" kern="1200" dirty="0">
                <a:solidFill>
                  <a:schemeClr val="tx1"/>
                </a:solidFill>
                <a:effectLst/>
                <a:latin typeface="+mn-lt"/>
                <a:ea typeface="+mn-ea"/>
                <a:cs typeface="+mn-cs"/>
              </a:rPr>
              <a:t>Mobilize resources for the CIP</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Conduct family planning budget tracking</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Regularly update the financial gap analysis</a:t>
            </a:r>
          </a:p>
          <a:p>
            <a:pPr marL="628542" lvl="1" indent="-171450">
              <a:buFont typeface="Arial" panose="020B0604020202020204" pitchFamily="34" charset="0"/>
              <a:buChar char="•"/>
            </a:pPr>
            <a:r>
              <a:rPr lang="en-US" sz="1200" b="0" i="0" u="none" strike="noStrike" kern="1200" baseline="0" dirty="0">
                <a:solidFill>
                  <a:schemeClr val="tx1"/>
                </a:solidFill>
                <a:effectLst/>
                <a:latin typeface="+mn-lt"/>
                <a:ea typeface="+mn-ea"/>
                <a:cs typeface="+mn-cs"/>
              </a:rPr>
              <a:t>Conduct ongoing advocacy</a:t>
            </a: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A0F62FC-F4B6-3940-ACC8-B34E933CAAC0}" type="slidenum">
              <a:rPr lang="en-US" smtClean="0"/>
              <a:t>13</a:t>
            </a:fld>
            <a:endParaRPr lang="en-US" dirty="0"/>
          </a:p>
        </p:txBody>
      </p:sp>
    </p:spTree>
    <p:extLst>
      <p:ext uri="{BB962C8B-B14F-4D97-AF65-F5344CB8AC3E}">
        <p14:creationId xmlns:p14="http://schemas.microsoft.com/office/powerpoint/2010/main" val="1577224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a:solidFill>
                  <a:schemeClr val="tx1"/>
                </a:solidFill>
                <a:effectLst/>
                <a:latin typeface="+mn-lt"/>
                <a:ea typeface="+mn-ea"/>
                <a:cs typeface="+mn-cs"/>
              </a:rPr>
              <a:t>While the CIP development process will differ slightly from country to country, some typical resource commitments required to move the process along include the following:</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Timeframe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Allow approximately</a:t>
            </a:r>
            <a:r>
              <a:rPr lang="en-US" sz="1200" kern="1200" baseline="0" dirty="0">
                <a:solidFill>
                  <a:schemeClr val="tx1"/>
                </a:solidFill>
                <a:effectLst/>
                <a:latin typeface="+mn-lt"/>
                <a:ea typeface="+mn-ea"/>
                <a:cs typeface="+mn-cs"/>
              </a:rPr>
              <a:t> one</a:t>
            </a:r>
            <a:r>
              <a:rPr lang="en-US" sz="1200" kern="1200" dirty="0">
                <a:solidFill>
                  <a:schemeClr val="tx1"/>
                </a:solidFill>
                <a:effectLst/>
                <a:latin typeface="+mn-lt"/>
                <a:ea typeface="+mn-ea"/>
                <a:cs typeface="+mn-cs"/>
              </a:rPr>
              <a:t> year to develop and launch the CIP</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Ministry of Health commitment to provide: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 staff member to act as MOH Focal Point, dedicating at least </a:t>
            </a:r>
            <a:r>
              <a:rPr lang="en-US" sz="1200" b="1" kern="1200" dirty="0">
                <a:solidFill>
                  <a:schemeClr val="tx1"/>
                </a:solidFill>
                <a:effectLst/>
                <a:latin typeface="+mn-lt"/>
                <a:ea typeface="+mn-ea"/>
                <a:cs typeface="+mn-cs"/>
              </a:rPr>
              <a:t>4 hours a week</a:t>
            </a:r>
            <a:endParaRPr lang="en-US" sz="1200" b="1" kern="1200" dirty="0">
              <a:solidFill>
                <a:srgbClr val="FF0000"/>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 staff member to act as CIP Project Manager, </a:t>
            </a:r>
            <a:r>
              <a:rPr lang="en-US" sz="1200" b="0" kern="1200" dirty="0">
                <a:solidFill>
                  <a:schemeClr val="tx1"/>
                </a:solidFill>
                <a:effectLst/>
                <a:latin typeface="+mn-lt"/>
                <a:ea typeface="+mn-ea"/>
                <a:cs typeface="+mn-cs"/>
              </a:rPr>
              <a:t>dedicating</a:t>
            </a:r>
            <a:r>
              <a:rPr lang="en-US" sz="1200" b="1" kern="1200" dirty="0">
                <a:solidFill>
                  <a:schemeClr val="tx1"/>
                </a:solidFill>
                <a:effectLst/>
                <a:latin typeface="+mn-lt"/>
                <a:ea typeface="+mn-ea"/>
                <a:cs typeface="+mn-cs"/>
              </a:rPr>
              <a:t> 75–100% time</a:t>
            </a:r>
            <a:r>
              <a:rPr lang="en-US" sz="1200" kern="1200" dirty="0">
                <a:solidFill>
                  <a:schemeClr val="tx1"/>
                </a:solidFill>
                <a:effectLst/>
                <a:latin typeface="+mn-lt"/>
                <a:ea typeface="+mn-ea"/>
                <a:cs typeface="+mn-cs"/>
              </a:rPr>
              <a:t>. This</a:t>
            </a:r>
            <a:r>
              <a:rPr lang="en-US" sz="1200" kern="1200" baseline="0" dirty="0">
                <a:solidFill>
                  <a:schemeClr val="tx1"/>
                </a:solidFill>
                <a:effectLst/>
                <a:latin typeface="+mn-lt"/>
                <a:ea typeface="+mn-ea"/>
                <a:cs typeface="+mn-cs"/>
              </a:rPr>
              <a:t> role may also be filled by staff from an active implementing partner or consultant (Note that these estimates for level of effort for ministry staff are based on a six-month CIP development schedule; if the process is stretched out to one year, these staff members may need less concentrated, but sustained effort)</a:t>
            </a:r>
          </a:p>
          <a:p>
            <a:pPr marL="171450" lvl="0" indent="-171450">
              <a:buFont typeface="Arial" panose="020B0604020202020204" pitchFamily="34" charset="0"/>
              <a:buChar char="•"/>
            </a:pPr>
            <a:r>
              <a:rPr lang="en-US" sz="1200" kern="1200" baseline="0" dirty="0">
                <a:solidFill>
                  <a:schemeClr val="tx1"/>
                </a:solidFill>
                <a:effectLst/>
                <a:latin typeface="+mn-lt"/>
                <a:ea typeface="+mn-ea"/>
                <a:cs typeface="+mn-cs"/>
              </a:rPr>
              <a:t>1 staff to act as Monitoring and Evaluation Officer</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Office space for any in-country</a:t>
            </a:r>
            <a:r>
              <a:rPr lang="en-US" sz="1200" kern="1200" baseline="0" dirty="0">
                <a:solidFill>
                  <a:schemeClr val="tx1"/>
                </a:solidFill>
                <a:effectLst/>
                <a:latin typeface="+mn-lt"/>
                <a:ea typeface="+mn-ea"/>
                <a:cs typeface="+mn-cs"/>
              </a:rPr>
              <a:t> technical assistance </a:t>
            </a:r>
            <a:r>
              <a:rPr lang="en-US" sz="1200" kern="1200" dirty="0">
                <a:solidFill>
                  <a:schemeClr val="tx1"/>
                </a:solidFill>
                <a:effectLst/>
                <a:latin typeface="+mn-lt"/>
                <a:ea typeface="+mn-ea"/>
                <a:cs typeface="+mn-cs"/>
              </a:rPr>
              <a:t>support </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Basic administrative support for any in-country technical</a:t>
            </a:r>
            <a:r>
              <a:rPr lang="en-US" sz="1200" kern="1200" baseline="0" dirty="0">
                <a:solidFill>
                  <a:schemeClr val="tx1"/>
                </a:solidFill>
                <a:effectLst/>
                <a:latin typeface="+mn-lt"/>
                <a:ea typeface="+mn-ea"/>
                <a:cs typeface="+mn-cs"/>
              </a:rPr>
              <a:t> assistance</a:t>
            </a:r>
            <a:r>
              <a:rPr lang="en-US" sz="1200" kern="1200" dirty="0">
                <a:solidFill>
                  <a:schemeClr val="tx1"/>
                </a:solidFill>
                <a:effectLst/>
                <a:latin typeface="+mn-lt"/>
                <a:ea typeface="+mn-ea"/>
                <a:cs typeface="+mn-cs"/>
              </a:rPr>
              <a:t> support (printing, assistance with organizing meetings by setting appointments and following up with partners, etc.).</a:t>
            </a:r>
            <a:endParaRPr lang="en-US" dirty="0">
              <a:effectLst/>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Partner/donor commitment and engagement to help ensure that all of the relevant civil society</a:t>
            </a:r>
            <a:r>
              <a:rPr lang="en-US" sz="1200" kern="1200" baseline="0" dirty="0">
                <a:solidFill>
                  <a:schemeClr val="tx1"/>
                </a:solidFill>
                <a:effectLst/>
                <a:latin typeface="+mn-lt"/>
                <a:ea typeface="+mn-ea"/>
                <a:cs typeface="+mn-cs"/>
              </a:rPr>
              <a:t> organizations </a:t>
            </a:r>
            <a:r>
              <a:rPr lang="en-US" sz="1200" kern="1200" dirty="0">
                <a:solidFill>
                  <a:schemeClr val="tx1"/>
                </a:solidFill>
                <a:effectLst/>
                <a:latin typeface="+mn-lt"/>
                <a:ea typeface="+mn-ea"/>
                <a:cs typeface="+mn-cs"/>
              </a:rPr>
              <a:t>are involved in and committed to the collaborative process:</a:t>
            </a:r>
          </a:p>
          <a:p>
            <a:pPr marL="91614" lvl="0" indent="-285750">
              <a:spcBef>
                <a:spcPts val="0"/>
              </a:spcBef>
              <a:spcAft>
                <a:spcPts val="0"/>
              </a:spcAft>
              <a:buFont typeface="Arial" panose="020B0604020202020204" pitchFamily="34" charset="0"/>
              <a:buChar char="•"/>
            </a:pPr>
            <a:r>
              <a:rPr lang="en-US" sz="2000" dirty="0"/>
              <a:t>Providing program information and feedback throughout the process</a:t>
            </a:r>
          </a:p>
          <a:p>
            <a:pPr marL="91614" lvl="0" indent="-285750">
              <a:spcBef>
                <a:spcPts val="0"/>
              </a:spcBef>
              <a:spcAft>
                <a:spcPts val="0"/>
              </a:spcAft>
              <a:buFont typeface="Arial" panose="020B0604020202020204" pitchFamily="34" charset="0"/>
              <a:buChar char="•"/>
            </a:pPr>
            <a:r>
              <a:rPr lang="en-US" sz="2000" dirty="0"/>
              <a:t>Seconding staff to participate in the CIP process, part- or full-time</a:t>
            </a:r>
          </a:p>
          <a:p>
            <a:pPr marL="91614" lvl="0" indent="-285750">
              <a:spcBef>
                <a:spcPts val="0"/>
              </a:spcBef>
              <a:spcAft>
                <a:spcPts val="0"/>
              </a:spcAft>
              <a:buFont typeface="Arial" panose="020B0604020202020204" pitchFamily="34" charset="0"/>
              <a:buChar char="•"/>
            </a:pPr>
            <a:r>
              <a:rPr lang="en-US" sz="2000" dirty="0"/>
              <a:t>Supporting other costs related to the CIP process upon request of the government (e.g., for national and/or regional consultative workshops or for consultants)</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14</a:t>
            </a:fld>
            <a:endParaRPr lang="en-US" dirty="0"/>
          </a:p>
        </p:txBody>
      </p:sp>
    </p:spTree>
    <p:extLst>
      <p:ext uri="{BB962C8B-B14F-4D97-AF65-F5344CB8AC3E}">
        <p14:creationId xmlns:p14="http://schemas.microsoft.com/office/powerpoint/2010/main" val="2366084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Add next steps specific to your context and timeframe.</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15</a:t>
            </a:fld>
            <a:endParaRPr lang="en-US" dirty="0"/>
          </a:p>
        </p:txBody>
      </p:sp>
    </p:spTree>
    <p:extLst>
      <p:ext uri="{BB962C8B-B14F-4D97-AF65-F5344CB8AC3E}">
        <p14:creationId xmlns:p14="http://schemas.microsoft.com/office/powerpoint/2010/main" val="233489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t>Costed implementation plans (CIPs) for family planning (FP) are concrete plans for achieving the goals of a national FP program over a set number of years. </a:t>
            </a:r>
          </a:p>
          <a:p>
            <a:pPr marL="171450" indent="-171450">
              <a:buFont typeface="Arial" panose="020B0604020202020204" pitchFamily="34" charset="0"/>
              <a:buChar char="•"/>
            </a:pPr>
            <a:r>
              <a:rPr lang="en-US" sz="1200" dirty="0"/>
              <a:t>A CIP can help us meet </a:t>
            </a:r>
            <a:r>
              <a:rPr lang="en-US" sz="1200" b="0" dirty="0"/>
              <a:t>our</a:t>
            </a:r>
            <a:r>
              <a:rPr lang="en-US" sz="1200" b="1" dirty="0"/>
              <a:t> [refer to FP goals]</a:t>
            </a:r>
            <a:r>
              <a:rPr lang="en-US" sz="1200" b="1" baseline="0" dirty="0"/>
              <a:t> </a:t>
            </a:r>
            <a:r>
              <a:rPr lang="en-US" sz="1200" baseline="0" dirty="0"/>
              <a:t>and address </a:t>
            </a:r>
            <a:r>
              <a:rPr lang="en-US" sz="1200" b="1" baseline="0" dirty="0"/>
              <a:t>[refer to challenge such as unmet need].</a:t>
            </a:r>
            <a:endParaRPr lang="en-US" sz="1200" b="1" dirty="0"/>
          </a:p>
          <a:p>
            <a:pPr marL="171450" indent="-171450">
              <a:buFont typeface="Arial" panose="020B0604020202020204" pitchFamily="34" charset="0"/>
              <a:buChar char="•"/>
            </a:pPr>
            <a:r>
              <a:rPr lang="en-US" sz="1200" dirty="0"/>
              <a:t>CIPs also detail the strategic priorities and interventions necessary to meet national goals and the costs associated with the activities, providing clear program-level information on the resources a country must raise domestically and from partners. </a:t>
            </a:r>
          </a:p>
          <a:p>
            <a:pPr marL="171450" indent="-171450">
              <a:buFont typeface="Arial" panose="020B0604020202020204" pitchFamily="34" charset="0"/>
              <a:buChar char="•"/>
            </a:pPr>
            <a:r>
              <a:rPr lang="en-US" sz="1200" dirty="0"/>
              <a:t>The</a:t>
            </a:r>
            <a:r>
              <a:rPr lang="en-US" sz="1200" baseline="0" dirty="0"/>
              <a:t> gap analysis can inform and support resource mobilization efforts.</a:t>
            </a:r>
          </a:p>
          <a:p>
            <a:pPr marL="171450" indent="-171450">
              <a:buFont typeface="Arial" panose="020B0604020202020204" pitchFamily="34" charset="0"/>
              <a:buChar char="•"/>
            </a:pPr>
            <a:r>
              <a:rPr lang="en-US" sz="1200" baseline="0" dirty="0"/>
              <a:t>CIPs are not meant to be duplicative, but should be aligned with and build on existing health strategies and commitments.</a:t>
            </a:r>
            <a:endParaRPr lang="en-US" sz="1200" dirty="0"/>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2</a:t>
            </a:fld>
            <a:endParaRPr lang="en-US" dirty="0"/>
          </a:p>
        </p:txBody>
      </p:sp>
    </p:spTree>
    <p:extLst>
      <p:ext uri="{BB962C8B-B14F-4D97-AF65-F5344CB8AC3E}">
        <p14:creationId xmlns:p14="http://schemas.microsoft.com/office/powerpoint/2010/main" val="3375028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Add any</a:t>
            </a:r>
            <a:r>
              <a:rPr lang="en-US" baseline="0" dirty="0"/>
              <a:t> relevant</a:t>
            </a:r>
            <a:r>
              <a:rPr lang="en-US" dirty="0"/>
              <a:t> quotes,</a:t>
            </a:r>
            <a:r>
              <a:rPr lang="en-US" baseline="0" dirty="0"/>
              <a:t> photos, or other content.</a:t>
            </a:r>
            <a:endParaRPr lang="en-US" dirty="0"/>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3</a:t>
            </a:fld>
            <a:endParaRPr lang="en-US" dirty="0"/>
          </a:p>
        </p:txBody>
      </p:sp>
    </p:spTree>
    <p:extLst>
      <p:ext uri="{BB962C8B-B14F-4D97-AF65-F5344CB8AC3E}">
        <p14:creationId xmlns:p14="http://schemas.microsoft.com/office/powerpoint/2010/main" val="3403278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Strong planning and funding for family planning ensure the greatest benefit to the health and rights of women, their families, communities, and the nation. Increasing access to family planning contributes to reducing maternal and child mortality, reducing poverty, and supporting countries to achieve the demographic dividend, which can enable sustainable economic development. </a:t>
            </a:r>
          </a:p>
          <a:p>
            <a:pPr marL="0" marR="0" lvl="0" indent="0" algn="l" defTabSz="914186"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 CIP serves the following purposes:</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1. </a:t>
            </a:r>
            <a:r>
              <a:rPr kumimoji="0" lang="en-US" sz="1200" b="1" i="0" u="none" strike="noStrike" kern="1200" cap="none" spc="0" normalizeH="0" baseline="0" noProof="0" dirty="0">
                <a:ln>
                  <a:noFill/>
                </a:ln>
                <a:solidFill>
                  <a:prstClr val="black"/>
                </a:solidFill>
                <a:effectLst/>
                <a:uLnTx/>
                <a:uFillTx/>
                <a:latin typeface="+mn-lt"/>
                <a:ea typeface="+mn-ea"/>
                <a:cs typeface="+mn-cs"/>
              </a:rPr>
              <a:t>Clarifies country strategies</a:t>
            </a:r>
            <a:r>
              <a:rPr kumimoji="0" lang="en-US" sz="1200" b="0" i="0" u="none" strike="noStrike" kern="1200" cap="none" spc="0" normalizeH="0" baseline="0" noProof="0" dirty="0">
                <a:ln>
                  <a:noFill/>
                </a:ln>
                <a:solidFill>
                  <a:prstClr val="black"/>
                </a:solidFill>
                <a:effectLst/>
                <a:uLnTx/>
                <a:uFillTx/>
                <a:latin typeface="+mn-lt"/>
                <a:ea typeface="+mn-ea"/>
                <a:cs typeface="+mn-cs"/>
              </a:rPr>
              <a:t>—The CIP articulates the country’s consensus-driven priorities for family planning. The consultative CIP becomes a social contract for donors and implementing partners. It helps ensure that all family planning activities are aligned with the country’s needs, prevents fragmentation of efforts, and guides current and new partners in their FP investments and programs.</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2. </a:t>
            </a:r>
            <a:r>
              <a:rPr kumimoji="0" lang="en-US" sz="1200" b="1" i="0" u="none" strike="noStrike" kern="1200" cap="none" spc="0" normalizeH="0" baseline="0" noProof="0" dirty="0">
                <a:ln>
                  <a:noFill/>
                </a:ln>
                <a:solidFill>
                  <a:prstClr val="black"/>
                </a:solidFill>
                <a:effectLst/>
                <a:uLnTx/>
                <a:uFillTx/>
                <a:latin typeface="+mn-lt"/>
                <a:ea typeface="+mn-ea"/>
                <a:cs typeface="+mn-cs"/>
              </a:rPr>
              <a:t>Details strategic priorities and an implementation roadmap</a:t>
            </a:r>
            <a:r>
              <a:rPr kumimoji="0" lang="en-US" sz="1200" b="0" i="0" u="none" strike="noStrike" kern="1200" cap="none" spc="0" normalizeH="0" baseline="0" noProof="0" dirty="0">
                <a:ln>
                  <a:noFill/>
                </a:ln>
                <a:solidFill>
                  <a:prstClr val="black"/>
                </a:solidFill>
                <a:effectLst/>
                <a:uLnTx/>
                <a:uFillTx/>
                <a:latin typeface="+mn-lt"/>
                <a:ea typeface="+mn-ea"/>
                <a:cs typeface="+mn-cs"/>
              </a:rPr>
              <a:t>—The CIP identified strategic priorities to catalyze progress towards its FP goal and details interventions and activities to deliver expected outcomes. CIPs outline the roles and responsibilities of all the organizations involved in the FP program. </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3. </a:t>
            </a:r>
            <a:r>
              <a:rPr kumimoji="0" lang="en-US" sz="1200" b="1" i="0" u="none" strike="noStrike" kern="1200" cap="none" spc="0" normalizeH="0" baseline="0" noProof="0" dirty="0">
                <a:ln>
                  <a:noFill/>
                </a:ln>
                <a:solidFill>
                  <a:prstClr val="black"/>
                </a:solidFill>
                <a:effectLst/>
                <a:uLnTx/>
                <a:uFillTx/>
                <a:latin typeface="+mn-lt"/>
                <a:ea typeface="+mn-ea"/>
                <a:cs typeface="+mn-cs"/>
              </a:rPr>
              <a:t>Estimate costs </a:t>
            </a:r>
            <a:r>
              <a:rPr kumimoji="0" lang="en-US" sz="1200" b="0" i="0" u="none" strike="noStrike" kern="1200" cap="none" spc="0" normalizeH="0" baseline="0" noProof="0" dirty="0">
                <a:ln>
                  <a:noFill/>
                </a:ln>
                <a:solidFill>
                  <a:prstClr val="black"/>
                </a:solidFill>
                <a:effectLst/>
                <a:uLnTx/>
                <a:uFillTx/>
                <a:latin typeface="+mn-lt"/>
                <a:ea typeface="+mn-ea"/>
                <a:cs typeface="+mn-cs"/>
              </a:rPr>
              <a:t>—The CIP determines detailed costs associated with the entire family planning program (including commodity costs and program activities) during the CIP period of implementation. The CIP cost tool can be re-applied as needed to adjust to changes in funding or program design.</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4. </a:t>
            </a:r>
            <a:r>
              <a:rPr kumimoji="0" lang="en-US" sz="1200" b="1" i="0" u="none" strike="noStrike" kern="1200" cap="none" spc="0" normalizeH="0" baseline="0" noProof="0" dirty="0">
                <a:ln>
                  <a:noFill/>
                </a:ln>
                <a:solidFill>
                  <a:prstClr val="black"/>
                </a:solidFill>
                <a:effectLst/>
                <a:uLnTx/>
                <a:uFillTx/>
                <a:latin typeface="+mn-lt"/>
                <a:ea typeface="+mn-ea"/>
                <a:cs typeface="+mn-cs"/>
              </a:rPr>
              <a:t>Secures commitment</a:t>
            </a:r>
            <a:r>
              <a:rPr kumimoji="0" lang="en-US" sz="1200" b="0" i="0" u="none" strike="noStrike" kern="1200" cap="none" spc="0" normalizeH="0" baseline="0" noProof="0" dirty="0">
                <a:ln>
                  <a:noFill/>
                </a:ln>
                <a:solidFill>
                  <a:prstClr val="black"/>
                </a:solidFill>
                <a:effectLst/>
                <a:uLnTx/>
                <a:uFillTx/>
                <a:latin typeface="+mn-lt"/>
                <a:ea typeface="+mn-ea"/>
                <a:cs typeface="+mn-cs"/>
              </a:rPr>
              <a:t>—The CIP process determines and secures current donor and national government commitments, identifies funding gaps, and develops an advocacy plan to ensure adequate funding is raised.</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5. </a:t>
            </a:r>
            <a:r>
              <a:rPr kumimoji="0" lang="en-US" sz="1200" b="1" i="0" u="none" strike="noStrike" kern="1200" cap="none" spc="0" normalizeH="0" baseline="0" noProof="0" dirty="0">
                <a:ln>
                  <a:noFill/>
                </a:ln>
                <a:solidFill>
                  <a:prstClr val="black"/>
                </a:solidFill>
                <a:effectLst/>
                <a:uLnTx/>
                <a:uFillTx/>
                <a:latin typeface="+mn-lt"/>
                <a:ea typeface="+mn-ea"/>
                <a:cs typeface="+mn-cs"/>
              </a:rPr>
              <a:t>Monitors progress</a:t>
            </a:r>
            <a:r>
              <a:rPr kumimoji="0" lang="en-US" sz="1200" b="0" i="0" u="none" strike="noStrike" kern="1200" cap="none" spc="0" normalizeH="0" baseline="0" noProof="0" dirty="0">
                <a:ln>
                  <a:noFill/>
                </a:ln>
                <a:solidFill>
                  <a:prstClr val="black"/>
                </a:solidFill>
                <a:effectLst/>
                <a:uLnTx/>
                <a:uFillTx/>
                <a:latin typeface="+mn-lt"/>
                <a:ea typeface="+mn-ea"/>
                <a:cs typeface="+mn-cs"/>
              </a:rPr>
              <a:t>—The CIP’s performance management mechanisms measure the extent of activity implementation and help ensure that the country’s FP program is meeting its objectives, ensuring coordination, and guiding any necessary course corrections. </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6.</a:t>
            </a:r>
            <a:r>
              <a:rPr kumimoji="0" lang="en-US" sz="1200" b="1" i="0" u="none" strike="noStrike" kern="1200" cap="none" spc="0" normalizeH="0" baseline="0" noProof="0" dirty="0">
                <a:ln>
                  <a:noFill/>
                </a:ln>
                <a:solidFill>
                  <a:prstClr val="black"/>
                </a:solidFill>
                <a:effectLst/>
                <a:uLnTx/>
                <a:uFillTx/>
                <a:latin typeface="+mn-lt"/>
                <a:ea typeface="+mn-ea"/>
                <a:cs typeface="+mn-cs"/>
              </a:rPr>
              <a:t> [Optional depending on CIP needs] Estimates impact</a:t>
            </a:r>
            <a:r>
              <a:rPr kumimoji="0" lang="en-US" sz="1200" b="0" i="0" u="none" strike="noStrike" kern="1200" cap="none" spc="0" normalizeH="0" baseline="0" noProof="0" dirty="0">
                <a:ln>
                  <a:noFill/>
                </a:ln>
                <a:solidFill>
                  <a:prstClr val="black"/>
                </a:solidFill>
                <a:effectLst/>
                <a:uLnTx/>
                <a:uFillTx/>
                <a:latin typeface="+mn-lt"/>
                <a:ea typeface="+mn-ea"/>
                <a:cs typeface="+mn-cs"/>
              </a:rPr>
              <a:t>—Part of the CIP development process can include applying tools that estimate a range of impacts, including demographic impacts (unintended pregnancies averted, abortions averted); health impacts (maternal deaths averted, child deaths averted, unsafe abortions averted); and economic impacts (healthcare costs saved) of a fully implemented FP program.</a:t>
            </a:r>
          </a:p>
          <a:p>
            <a:pPr marL="0" marR="0" lvl="0" indent="0" algn="l" defTabSz="914186"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4</a:t>
            </a:fld>
            <a:endParaRPr lang="en-US" dirty="0"/>
          </a:p>
        </p:txBody>
      </p:sp>
    </p:spTree>
    <p:extLst>
      <p:ext uri="{BB962C8B-B14F-4D97-AF65-F5344CB8AC3E}">
        <p14:creationId xmlns:p14="http://schemas.microsoft.com/office/powerpoint/2010/main" val="329758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All components of an FP program can be addressed and budgeted for in the CIP:</a:t>
            </a:r>
          </a:p>
          <a:p>
            <a:pPr marL="171450" indent="-171450">
              <a:buFont typeface="Arial" panose="020B0604020202020204" pitchFamily="34" charset="0"/>
              <a:buChar char="•"/>
            </a:pPr>
            <a:r>
              <a:rPr lang="en-US" sz="1200" dirty="0"/>
              <a:t>Demand creation</a:t>
            </a:r>
          </a:p>
          <a:p>
            <a:pPr marL="171450" indent="-171450">
              <a:buFont typeface="Arial" panose="020B0604020202020204" pitchFamily="34" charset="0"/>
              <a:buChar char="•"/>
            </a:pPr>
            <a:r>
              <a:rPr lang="en-US" sz="1200" dirty="0"/>
              <a:t>Service delivery and access</a:t>
            </a:r>
          </a:p>
          <a:p>
            <a:pPr marL="171450" indent="-171450">
              <a:buFont typeface="Arial" panose="020B0604020202020204" pitchFamily="34" charset="0"/>
              <a:buChar char="•"/>
            </a:pPr>
            <a:r>
              <a:rPr lang="en-US" sz="1200" dirty="0"/>
              <a:t>Contraceptive security (including</a:t>
            </a:r>
            <a:r>
              <a:rPr lang="en-US" sz="1200" baseline="0" dirty="0"/>
              <a:t> </a:t>
            </a:r>
            <a:r>
              <a:rPr lang="en-US" sz="1200" dirty="0"/>
              <a:t>commodity procurement and supply chain management)</a:t>
            </a:r>
          </a:p>
          <a:p>
            <a:pPr marL="171450" indent="-171450">
              <a:buFont typeface="Arial" panose="020B0604020202020204" pitchFamily="34" charset="0"/>
              <a:buChar char="•"/>
            </a:pPr>
            <a:r>
              <a:rPr lang="en-US" sz="1200" baseline="0" dirty="0"/>
              <a:t>Policy and enabling environment (includes </a:t>
            </a:r>
            <a:r>
              <a:rPr lang="en-US" sz="1200" dirty="0"/>
              <a:t>advocacy)</a:t>
            </a:r>
          </a:p>
          <a:p>
            <a:pPr marL="171450" indent="-171450">
              <a:buFont typeface="Arial" panose="020B0604020202020204" pitchFamily="34" charset="0"/>
              <a:buChar char="•"/>
            </a:pPr>
            <a:r>
              <a:rPr lang="en-US" sz="1200" dirty="0"/>
              <a:t>Financing</a:t>
            </a:r>
            <a:r>
              <a:rPr lang="en-US" sz="1200" baseline="0" dirty="0"/>
              <a:t> </a:t>
            </a:r>
          </a:p>
          <a:p>
            <a:pPr marL="171450" indent="-171450">
              <a:buFont typeface="Arial" panose="020B0604020202020204" pitchFamily="34" charset="0"/>
              <a:buChar char="•"/>
            </a:pPr>
            <a:r>
              <a:rPr lang="en-US" sz="1200" baseline="0" dirty="0"/>
              <a:t>Stewardship, management, and accountability (including aspects of </a:t>
            </a:r>
            <a:r>
              <a:rPr lang="en-US" sz="1200" dirty="0"/>
              <a:t>supervision, training, and monitoring and evaluation)</a:t>
            </a:r>
          </a:p>
          <a:p>
            <a:pPr marL="171450" indent="-171450">
              <a:buFont typeface="Arial" panose="020B0604020202020204" pitchFamily="34" charset="0"/>
              <a:buChar char="•"/>
            </a:pPr>
            <a:r>
              <a:rPr lang="en-US" sz="1200" dirty="0">
                <a:solidFill>
                  <a:schemeClr val="tx1">
                    <a:lumMod val="65000"/>
                    <a:lumOff val="35000"/>
                  </a:schemeClr>
                </a:solidFill>
                <a:latin typeface="Arial"/>
                <a:cs typeface="Arial"/>
              </a:rPr>
              <a:t>Crosscutting areas including innovation or implementation research, adolescent FP, and rights-based programming</a:t>
            </a:r>
          </a:p>
          <a:p>
            <a:pPr marL="171450" indent="-171450">
              <a:buFont typeface="Arial" panose="020B0604020202020204" pitchFamily="34" charset="0"/>
              <a:buChar char="•"/>
            </a:pPr>
            <a:endParaRPr lang="en-US" sz="1200" dirty="0"/>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5</a:t>
            </a:fld>
            <a:endParaRPr lang="en-US" dirty="0"/>
          </a:p>
        </p:txBody>
      </p:sp>
    </p:spTree>
    <p:extLst>
      <p:ext uri="{BB962C8B-B14F-4D97-AF65-F5344CB8AC3E}">
        <p14:creationId xmlns:p14="http://schemas.microsoft.com/office/powerpoint/2010/main" val="1654770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solidFill>
                  <a:srgbClr val="FF0000"/>
                </a:solidFill>
              </a:rPr>
              <a:t>Many countries have developed CIPs, and some have built on this process to develop a second, follow-on CIP. </a:t>
            </a:r>
          </a:p>
          <a:p>
            <a:r>
              <a:rPr lang="en-US" baseline="0" dirty="0">
                <a:solidFill>
                  <a:srgbClr val="FF0000"/>
                </a:solidFill>
              </a:rPr>
              <a:t>As of the January 2022, the following countries have developed CIPs:</a:t>
            </a:r>
          </a:p>
          <a:p>
            <a:r>
              <a:rPr lang="en-US" sz="1200" dirty="0">
                <a:solidFill>
                  <a:srgbClr val="FF0000"/>
                </a:solidFill>
                <a:latin typeface="Arial" panose="020B0604020202020204" pitchFamily="34" charset="0"/>
                <a:cs typeface="Arial" panose="020B0604020202020204" pitchFamily="34" charset="0"/>
              </a:rPr>
              <a:t>Afghanistan</a:t>
            </a:r>
          </a:p>
          <a:p>
            <a:r>
              <a:rPr lang="en-US" sz="1200" dirty="0">
                <a:solidFill>
                  <a:srgbClr val="FF0000"/>
                </a:solidFill>
                <a:latin typeface="Arial" panose="020B0604020202020204" pitchFamily="34" charset="0"/>
                <a:cs typeface="Arial" panose="020B0604020202020204" pitchFamily="34" charset="0"/>
              </a:rPr>
              <a:t>Angola</a:t>
            </a:r>
          </a:p>
          <a:p>
            <a:r>
              <a:rPr lang="en-US" sz="1200" dirty="0">
                <a:solidFill>
                  <a:srgbClr val="FF0000"/>
                </a:solidFill>
                <a:latin typeface="Arial" panose="020B0604020202020204" pitchFamily="34" charset="0"/>
                <a:cs typeface="Arial" panose="020B0604020202020204" pitchFamily="34" charset="0"/>
              </a:rPr>
              <a:t>Bangladesh</a:t>
            </a:r>
          </a:p>
          <a:p>
            <a:r>
              <a:rPr lang="en-US" sz="1200" dirty="0">
                <a:solidFill>
                  <a:srgbClr val="FF0000"/>
                </a:solidFill>
                <a:latin typeface="Arial" panose="020B0604020202020204" pitchFamily="34" charset="0"/>
                <a:cs typeface="Arial" panose="020B0604020202020204" pitchFamily="34" charset="0"/>
              </a:rPr>
              <a:t>Benin</a:t>
            </a:r>
          </a:p>
          <a:p>
            <a:r>
              <a:rPr lang="en-US" sz="1200" b="1" dirty="0">
                <a:solidFill>
                  <a:srgbClr val="FF0000"/>
                </a:solidFill>
                <a:latin typeface="Arial" panose="020B0604020202020204" pitchFamily="34" charset="0"/>
                <a:cs typeface="Arial" panose="020B0604020202020204" pitchFamily="34" charset="0"/>
              </a:rPr>
              <a:t>Burkina Faso</a:t>
            </a:r>
          </a:p>
          <a:p>
            <a:r>
              <a:rPr lang="en-US" sz="1200" dirty="0">
                <a:solidFill>
                  <a:srgbClr val="FF0000"/>
                </a:solidFill>
                <a:latin typeface="Arial" panose="020B0604020202020204" pitchFamily="34" charset="0"/>
                <a:cs typeface="Arial" panose="020B0604020202020204" pitchFamily="34" charset="0"/>
              </a:rPr>
              <a:t>Burundi</a:t>
            </a:r>
          </a:p>
          <a:p>
            <a:r>
              <a:rPr lang="en-US" sz="1200" dirty="0">
                <a:solidFill>
                  <a:srgbClr val="FF0000"/>
                </a:solidFill>
                <a:latin typeface="Arial" panose="020B0604020202020204" pitchFamily="34" charset="0"/>
                <a:cs typeface="Arial" panose="020B0604020202020204" pitchFamily="34" charset="0"/>
              </a:rPr>
              <a:t>Cameroon</a:t>
            </a:r>
          </a:p>
          <a:p>
            <a:r>
              <a:rPr lang="en-US" sz="1200" dirty="0">
                <a:solidFill>
                  <a:srgbClr val="FF0000"/>
                </a:solidFill>
                <a:latin typeface="Arial" panose="020B0604020202020204" pitchFamily="34" charset="0"/>
                <a:cs typeface="Arial" panose="020B0604020202020204" pitchFamily="34" charset="0"/>
              </a:rPr>
              <a:t>Central African Republic</a:t>
            </a:r>
          </a:p>
          <a:p>
            <a:r>
              <a:rPr lang="en-US" sz="1200" dirty="0">
                <a:solidFill>
                  <a:srgbClr val="FF0000"/>
                </a:solidFill>
                <a:latin typeface="Arial" panose="020B0604020202020204" pitchFamily="34" charset="0"/>
                <a:cs typeface="Arial" panose="020B0604020202020204" pitchFamily="34" charset="0"/>
              </a:rPr>
              <a:t>Chad</a:t>
            </a:r>
          </a:p>
          <a:p>
            <a:r>
              <a:rPr lang="en-US" sz="1200" b="1" dirty="0">
                <a:solidFill>
                  <a:srgbClr val="FF0000"/>
                </a:solidFill>
                <a:latin typeface="Arial" panose="020B0604020202020204" pitchFamily="34" charset="0"/>
                <a:cs typeface="Arial" panose="020B0604020202020204" pitchFamily="34" charset="0"/>
              </a:rPr>
              <a:t>Cote d’Ivoire</a:t>
            </a:r>
          </a:p>
          <a:p>
            <a:r>
              <a:rPr lang="en-US" sz="1200" dirty="0">
                <a:solidFill>
                  <a:srgbClr val="FF0000"/>
                </a:solidFill>
                <a:latin typeface="Arial" panose="020B0604020202020204" pitchFamily="34" charset="0"/>
                <a:cs typeface="Arial" panose="020B0604020202020204" pitchFamily="34" charset="0"/>
              </a:rPr>
              <a:t>DRC</a:t>
            </a:r>
          </a:p>
          <a:p>
            <a:r>
              <a:rPr lang="en-US" sz="1200" dirty="0">
                <a:solidFill>
                  <a:srgbClr val="FF0000"/>
                </a:solidFill>
                <a:latin typeface="Arial" panose="020B0604020202020204" pitchFamily="34" charset="0"/>
                <a:cs typeface="Arial" panose="020B0604020202020204" pitchFamily="34" charset="0"/>
              </a:rPr>
              <a:t>Ethiopia</a:t>
            </a:r>
          </a:p>
          <a:p>
            <a:r>
              <a:rPr lang="en-US" sz="1200" dirty="0">
                <a:solidFill>
                  <a:srgbClr val="FF0000"/>
                </a:solidFill>
                <a:latin typeface="Arial" panose="020B0604020202020204" pitchFamily="34" charset="0"/>
                <a:cs typeface="Arial" panose="020B0604020202020204" pitchFamily="34" charset="0"/>
              </a:rPr>
              <a:t>Gambia</a:t>
            </a:r>
          </a:p>
          <a:p>
            <a:r>
              <a:rPr lang="en-US" sz="1200" b="1" dirty="0">
                <a:solidFill>
                  <a:srgbClr val="FF0000"/>
                </a:solidFill>
                <a:latin typeface="Arial" panose="020B0604020202020204" pitchFamily="34" charset="0"/>
                <a:cs typeface="Arial" panose="020B0604020202020204" pitchFamily="34" charset="0"/>
              </a:rPr>
              <a:t>Ghana</a:t>
            </a:r>
          </a:p>
          <a:p>
            <a:r>
              <a:rPr lang="en-US" sz="1200" dirty="0">
                <a:solidFill>
                  <a:srgbClr val="FF0000"/>
                </a:solidFill>
                <a:latin typeface="Arial" panose="020B0604020202020204" pitchFamily="34" charset="0"/>
                <a:cs typeface="Arial" panose="020B0604020202020204" pitchFamily="34" charset="0"/>
              </a:rPr>
              <a:t>Guinea</a:t>
            </a:r>
          </a:p>
          <a:p>
            <a:r>
              <a:rPr lang="en-US" sz="1200" dirty="0">
                <a:solidFill>
                  <a:srgbClr val="FF0000"/>
                </a:solidFill>
                <a:latin typeface="Arial" panose="020B0604020202020204" pitchFamily="34" charset="0"/>
                <a:cs typeface="Arial" panose="020B0604020202020204" pitchFamily="34" charset="0"/>
              </a:rPr>
              <a:t>Haiti</a:t>
            </a:r>
          </a:p>
          <a:p>
            <a:r>
              <a:rPr lang="en-US" sz="1200" dirty="0">
                <a:solidFill>
                  <a:srgbClr val="FF0000"/>
                </a:solidFill>
                <a:latin typeface="Arial" panose="020B0604020202020204" pitchFamily="34" charset="0"/>
                <a:cs typeface="Arial" panose="020B0604020202020204" pitchFamily="34" charset="0"/>
              </a:rPr>
              <a:t>India</a:t>
            </a:r>
          </a:p>
          <a:p>
            <a:r>
              <a:rPr lang="en-US" sz="1200" dirty="0">
                <a:solidFill>
                  <a:srgbClr val="FF0000"/>
                </a:solidFill>
                <a:latin typeface="Arial" panose="020B0604020202020204" pitchFamily="34" charset="0"/>
                <a:cs typeface="Arial" panose="020B0604020202020204" pitchFamily="34" charset="0"/>
              </a:rPr>
              <a:t>Indonesia</a:t>
            </a:r>
          </a:p>
          <a:p>
            <a:r>
              <a:rPr lang="en-US" sz="1200" b="1" dirty="0">
                <a:solidFill>
                  <a:srgbClr val="FF0000"/>
                </a:solidFill>
                <a:latin typeface="Arial" panose="020B0604020202020204" pitchFamily="34" charset="0"/>
                <a:cs typeface="Arial" panose="020B0604020202020204" pitchFamily="34" charset="0"/>
              </a:rPr>
              <a:t>Kenya</a:t>
            </a:r>
          </a:p>
          <a:p>
            <a:r>
              <a:rPr lang="en-US" sz="1200" dirty="0">
                <a:solidFill>
                  <a:srgbClr val="FF0000"/>
                </a:solidFill>
                <a:latin typeface="Arial" panose="020B0604020202020204" pitchFamily="34" charset="0"/>
                <a:cs typeface="Arial" panose="020B0604020202020204" pitchFamily="34" charset="0"/>
              </a:rPr>
              <a:t>Kyrgyz Republic</a:t>
            </a:r>
          </a:p>
          <a:p>
            <a:r>
              <a:rPr lang="en-US" sz="1200" dirty="0">
                <a:solidFill>
                  <a:srgbClr val="FF0000"/>
                </a:solidFill>
                <a:latin typeface="Arial" panose="020B0604020202020204" pitchFamily="34" charset="0"/>
                <a:cs typeface="Arial" panose="020B0604020202020204" pitchFamily="34" charset="0"/>
              </a:rPr>
              <a:t>Lao PDR</a:t>
            </a:r>
          </a:p>
          <a:p>
            <a:r>
              <a:rPr lang="en-US" sz="1200" dirty="0">
                <a:solidFill>
                  <a:srgbClr val="FF0000"/>
                </a:solidFill>
                <a:latin typeface="Arial" panose="020B0604020202020204" pitchFamily="34" charset="0"/>
                <a:cs typeface="Arial" panose="020B0604020202020204" pitchFamily="34" charset="0"/>
              </a:rPr>
              <a:t>Liberia</a:t>
            </a:r>
          </a:p>
          <a:p>
            <a:r>
              <a:rPr lang="en-US" sz="1200" b="1" dirty="0">
                <a:solidFill>
                  <a:srgbClr val="FF0000"/>
                </a:solidFill>
                <a:latin typeface="Arial" panose="020B0604020202020204" pitchFamily="34" charset="0"/>
                <a:cs typeface="Arial" panose="020B0604020202020204" pitchFamily="34" charset="0"/>
              </a:rPr>
              <a:t>Madagascar</a:t>
            </a:r>
          </a:p>
          <a:p>
            <a:r>
              <a:rPr lang="en-US" sz="1200" dirty="0">
                <a:solidFill>
                  <a:srgbClr val="FF0000"/>
                </a:solidFill>
                <a:latin typeface="Arial" panose="020B0604020202020204" pitchFamily="34" charset="0"/>
                <a:cs typeface="Arial" panose="020B0604020202020204" pitchFamily="34" charset="0"/>
              </a:rPr>
              <a:t>Mauritania</a:t>
            </a:r>
          </a:p>
          <a:p>
            <a:r>
              <a:rPr lang="en-US" sz="1200" dirty="0">
                <a:solidFill>
                  <a:srgbClr val="FF0000"/>
                </a:solidFill>
                <a:latin typeface="Arial" panose="020B0604020202020204" pitchFamily="34" charset="0"/>
                <a:cs typeface="Arial" panose="020B0604020202020204" pitchFamily="34" charset="0"/>
              </a:rPr>
              <a:t>Mozambique</a:t>
            </a:r>
          </a:p>
          <a:p>
            <a:r>
              <a:rPr lang="en-US" sz="1200" dirty="0">
                <a:solidFill>
                  <a:srgbClr val="FF0000"/>
                </a:solidFill>
                <a:latin typeface="Arial" panose="020B0604020202020204" pitchFamily="34" charset="0"/>
                <a:cs typeface="Arial" panose="020B0604020202020204" pitchFamily="34" charset="0"/>
              </a:rPr>
              <a:t>Myanmar</a:t>
            </a:r>
          </a:p>
          <a:p>
            <a:r>
              <a:rPr lang="en-US" sz="1200" dirty="0">
                <a:solidFill>
                  <a:srgbClr val="FF0000"/>
                </a:solidFill>
                <a:latin typeface="Arial" panose="020B0604020202020204" pitchFamily="34" charset="0"/>
                <a:cs typeface="Arial" panose="020B0604020202020204" pitchFamily="34" charset="0"/>
              </a:rPr>
              <a:t>Nepal</a:t>
            </a:r>
          </a:p>
          <a:p>
            <a:r>
              <a:rPr lang="en-US" sz="1200" b="1" dirty="0">
                <a:solidFill>
                  <a:srgbClr val="FF0000"/>
                </a:solidFill>
                <a:latin typeface="Arial" panose="020B0604020202020204" pitchFamily="34" charset="0"/>
                <a:cs typeface="Arial" panose="020B0604020202020204" pitchFamily="34" charset="0"/>
              </a:rPr>
              <a:t>Niger</a:t>
            </a:r>
            <a:endParaRPr lang="en-US" sz="1200" dirty="0">
              <a:solidFill>
                <a:srgbClr val="FF0000"/>
              </a:solidFill>
              <a:latin typeface="Arial" panose="020B0604020202020204" pitchFamily="34" charset="0"/>
              <a:cs typeface="Arial" panose="020B0604020202020204" pitchFamily="34" charset="0"/>
            </a:endParaRPr>
          </a:p>
          <a:p>
            <a:r>
              <a:rPr lang="en-US" sz="1200" dirty="0">
                <a:solidFill>
                  <a:srgbClr val="FF0000"/>
                </a:solidFill>
                <a:latin typeface="Arial" panose="020B0604020202020204" pitchFamily="34" charset="0"/>
                <a:cs typeface="Arial" panose="020B0604020202020204" pitchFamily="34" charset="0"/>
              </a:rPr>
              <a:t>Nigeria</a:t>
            </a:r>
          </a:p>
          <a:p>
            <a:r>
              <a:rPr lang="en-US" sz="1200" dirty="0">
                <a:solidFill>
                  <a:srgbClr val="FF0000"/>
                </a:solidFill>
                <a:latin typeface="Arial" panose="020B0604020202020204" pitchFamily="34" charset="0"/>
                <a:cs typeface="Arial" panose="020B0604020202020204" pitchFamily="34" charset="0"/>
              </a:rPr>
              <a:t>Pakistan</a:t>
            </a:r>
          </a:p>
          <a:p>
            <a:r>
              <a:rPr lang="en-US" sz="1200" dirty="0">
                <a:solidFill>
                  <a:srgbClr val="FF0000"/>
                </a:solidFill>
                <a:latin typeface="Arial" panose="020B0604020202020204" pitchFamily="34" charset="0"/>
                <a:cs typeface="Arial" panose="020B0604020202020204" pitchFamily="34" charset="0"/>
              </a:rPr>
              <a:t>Philippines</a:t>
            </a:r>
          </a:p>
          <a:p>
            <a:r>
              <a:rPr lang="en-US" sz="1200" dirty="0">
                <a:solidFill>
                  <a:srgbClr val="FF0000"/>
                </a:solidFill>
                <a:latin typeface="Arial" panose="020B0604020202020204" pitchFamily="34" charset="0"/>
                <a:cs typeface="Arial" panose="020B0604020202020204" pitchFamily="34" charset="0"/>
              </a:rPr>
              <a:t>Rwanda</a:t>
            </a:r>
          </a:p>
          <a:p>
            <a:r>
              <a:rPr lang="en-US" sz="1200" dirty="0">
                <a:solidFill>
                  <a:srgbClr val="FF0000"/>
                </a:solidFill>
                <a:latin typeface="Arial" panose="020B0604020202020204" pitchFamily="34" charset="0"/>
                <a:cs typeface="Arial" panose="020B0604020202020204" pitchFamily="34" charset="0"/>
              </a:rPr>
              <a:t>Senegal</a:t>
            </a:r>
          </a:p>
          <a:p>
            <a:r>
              <a:rPr lang="en-US" sz="1200" b="1" dirty="0">
                <a:solidFill>
                  <a:srgbClr val="FF0000"/>
                </a:solidFill>
                <a:latin typeface="Arial" panose="020B0604020202020204" pitchFamily="34" charset="0"/>
                <a:cs typeface="Arial" panose="020B0604020202020204" pitchFamily="34" charset="0"/>
              </a:rPr>
              <a:t>Sierra Leone</a:t>
            </a:r>
          </a:p>
          <a:p>
            <a:r>
              <a:rPr lang="en-US" sz="1200" dirty="0">
                <a:solidFill>
                  <a:srgbClr val="FF0000"/>
                </a:solidFill>
                <a:latin typeface="Arial" panose="020B0604020202020204" pitchFamily="34" charset="0"/>
                <a:cs typeface="Arial" panose="020B0604020202020204" pitchFamily="34" charset="0"/>
              </a:rPr>
              <a:t>Solomon Islands</a:t>
            </a:r>
          </a:p>
          <a:p>
            <a:r>
              <a:rPr lang="en-US" sz="1200" dirty="0">
                <a:solidFill>
                  <a:srgbClr val="FF0000"/>
                </a:solidFill>
                <a:latin typeface="Arial" panose="020B0604020202020204" pitchFamily="34" charset="0"/>
                <a:cs typeface="Arial" panose="020B0604020202020204" pitchFamily="34" charset="0"/>
              </a:rPr>
              <a:t>Somalia</a:t>
            </a:r>
          </a:p>
          <a:p>
            <a:r>
              <a:rPr lang="en-US" sz="1200" dirty="0">
                <a:solidFill>
                  <a:srgbClr val="FF0000"/>
                </a:solidFill>
                <a:latin typeface="Arial" panose="020B0604020202020204" pitchFamily="34" charset="0"/>
                <a:cs typeface="Arial" panose="020B0604020202020204" pitchFamily="34" charset="0"/>
              </a:rPr>
              <a:t>South Sudan</a:t>
            </a:r>
          </a:p>
          <a:p>
            <a:r>
              <a:rPr lang="en-US" sz="1200" dirty="0">
                <a:solidFill>
                  <a:srgbClr val="FF0000"/>
                </a:solidFill>
                <a:latin typeface="Arial" panose="020B0604020202020204" pitchFamily="34" charset="0"/>
                <a:cs typeface="Arial" panose="020B0604020202020204" pitchFamily="34" charset="0"/>
              </a:rPr>
              <a:t>Sri Lanka</a:t>
            </a:r>
          </a:p>
          <a:p>
            <a:r>
              <a:rPr lang="en-US" sz="1200" dirty="0">
                <a:solidFill>
                  <a:srgbClr val="FF0000"/>
                </a:solidFill>
                <a:latin typeface="Arial" panose="020B0604020202020204" pitchFamily="34" charset="0"/>
                <a:cs typeface="Arial" panose="020B0604020202020204" pitchFamily="34" charset="0"/>
              </a:rPr>
              <a:t>Tanzania</a:t>
            </a:r>
          </a:p>
          <a:p>
            <a:r>
              <a:rPr lang="en-US" sz="1200" dirty="0">
                <a:solidFill>
                  <a:srgbClr val="FF0000"/>
                </a:solidFill>
                <a:latin typeface="Arial" panose="020B0604020202020204" pitchFamily="34" charset="0"/>
                <a:cs typeface="Arial" panose="020B0604020202020204" pitchFamily="34" charset="0"/>
              </a:rPr>
              <a:t>Togo</a:t>
            </a:r>
          </a:p>
          <a:p>
            <a:r>
              <a:rPr lang="en-US" sz="1200" b="1" dirty="0">
                <a:solidFill>
                  <a:srgbClr val="FF0000"/>
                </a:solidFill>
                <a:latin typeface="Arial" panose="020B0604020202020204" pitchFamily="34" charset="0"/>
                <a:cs typeface="Arial" panose="020B0604020202020204" pitchFamily="34" charset="0"/>
              </a:rPr>
              <a:t>Uganda</a:t>
            </a:r>
          </a:p>
          <a:p>
            <a:r>
              <a:rPr lang="en-US" sz="1200" dirty="0">
                <a:solidFill>
                  <a:srgbClr val="FF0000"/>
                </a:solidFill>
                <a:latin typeface="Arial" panose="020B0604020202020204" pitchFamily="34" charset="0"/>
                <a:cs typeface="Arial" panose="020B0604020202020204" pitchFamily="34" charset="0"/>
              </a:rPr>
              <a:t>Vietnam</a:t>
            </a:r>
          </a:p>
          <a:p>
            <a:r>
              <a:rPr lang="en-US" sz="1200" dirty="0">
                <a:solidFill>
                  <a:srgbClr val="FF0000"/>
                </a:solidFill>
                <a:latin typeface="Arial" panose="020B0604020202020204" pitchFamily="34" charset="0"/>
                <a:cs typeface="Arial" panose="020B0604020202020204" pitchFamily="34" charset="0"/>
              </a:rPr>
              <a:t>Zimbabwe</a:t>
            </a:r>
          </a:p>
          <a:p>
            <a:r>
              <a:rPr lang="en-US" sz="1200" b="1" dirty="0">
                <a:solidFill>
                  <a:schemeClr val="dk1"/>
                </a:solidFill>
              </a:rPr>
              <a:t>[</a:t>
            </a:r>
            <a:r>
              <a:rPr lang="en-US" sz="1200" b="1" dirty="0">
                <a:solidFill>
                  <a:srgbClr val="FF0000"/>
                </a:solidFill>
              </a:rPr>
              <a:t>Update</a:t>
            </a:r>
            <a:r>
              <a:rPr lang="en-US" sz="1200" b="1" baseline="0" dirty="0">
                <a:solidFill>
                  <a:srgbClr val="FF0000"/>
                </a:solidFill>
              </a:rPr>
              <a:t> the list and graphic with the latest country information, or if a map is unavailable, remove the graphic]</a:t>
            </a:r>
            <a:endParaRPr lang="en-US" sz="1200"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6</a:t>
            </a:fld>
            <a:endParaRPr lang="en-US" dirty="0"/>
          </a:p>
        </p:txBody>
      </p:sp>
    </p:spTree>
    <p:extLst>
      <p:ext uri="{BB962C8B-B14F-4D97-AF65-F5344CB8AC3E}">
        <p14:creationId xmlns:p14="http://schemas.microsoft.com/office/powerpoint/2010/main" val="1455143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Supporting</a:t>
            </a:r>
            <a:r>
              <a:rPr lang="en-US" baseline="0" dirty="0"/>
              <a:t> points for the bullets. These are just a few examples; </a:t>
            </a:r>
            <a:r>
              <a:rPr lang="en-US" b="1" baseline="0" dirty="0"/>
              <a:t>you may want to research some other examples to include. Add details into the slide as needed.</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dirty="0"/>
              <a:t>CIPs provided guidance for reaching </a:t>
            </a:r>
            <a:r>
              <a:rPr lang="en-US" baseline="0" dirty="0"/>
              <a:t>country-level FP goals:</a:t>
            </a:r>
          </a:p>
          <a:p>
            <a:pPr marL="628542" lvl="1" indent="-171450">
              <a:buFont typeface="Arial" panose="020B0604020202020204" pitchFamily="34" charset="0"/>
              <a:buChar char="•"/>
            </a:pPr>
            <a:r>
              <a:rPr lang="en-US" baseline="0" dirty="0"/>
              <a:t>In Kenya, the Division of Reproductive Health decided to do a CIP to help the country better meet FP demand by increasing the contraceptive prevalence rate (CPR) to 56% by 2015, up from 46%.</a:t>
            </a:r>
          </a:p>
          <a:p>
            <a:pPr marL="628542" lvl="1" indent="-171450">
              <a:buFont typeface="Arial" panose="020B0604020202020204" pitchFamily="34" charset="0"/>
              <a:buChar char="•"/>
            </a:pPr>
            <a:r>
              <a:rPr lang="en-US" baseline="0" dirty="0"/>
              <a:t>In Senegal, the government developed a CIP in preparation for making commitments to specific activities and to ask for resources at the 2012 London Summit.</a:t>
            </a:r>
          </a:p>
          <a:p>
            <a:pPr marL="628542" lvl="1" indent="-171450">
              <a:buFont typeface="Arial" panose="020B0604020202020204" pitchFamily="34" charset="0"/>
              <a:buChar char="•"/>
            </a:pPr>
            <a:r>
              <a:rPr lang="en-US" baseline="0" dirty="0"/>
              <a:t>In Tanzania, stakeholders used the CIP to determine what funds were needed and could be mobilized to meet FP goals in existing plans.</a:t>
            </a:r>
          </a:p>
          <a:p>
            <a:pPr marL="628542" lvl="1" indent="-171450">
              <a:buFont typeface="Arial" panose="020B0604020202020204" pitchFamily="34" charset="0"/>
              <a:buChar char="•"/>
            </a:pPr>
            <a:r>
              <a:rPr lang="en-US" baseline="0" dirty="0"/>
              <a:t>In Burkina Faso, the CIP will support the government’s ambitious Ouagadougou Partnership commitment of increasing its CPR to 25% by 2015, which will require an additional 332,000 new modern contraceptive users; fully implementing the CIP will provide access to modern contraceptives for an additional 399,000 women by 2015.</a:t>
            </a:r>
          </a:p>
          <a:p>
            <a:pPr marL="457092" lvl="1" indent="0">
              <a:buFont typeface="Arial" panose="020B0604020202020204" pitchFamily="34" charset="0"/>
              <a:buNone/>
            </a:pPr>
            <a:endParaRPr lang="en-US" baseline="0" dirty="0"/>
          </a:p>
          <a:p>
            <a:pPr marL="171450" lvl="0" indent="-171450">
              <a:buFont typeface="Arial" panose="020B0604020202020204" pitchFamily="34" charset="0"/>
              <a:buChar char="•"/>
            </a:pPr>
            <a:r>
              <a:rPr lang="en-US" baseline="0" dirty="0"/>
              <a:t>CIPs promoted greater action, accountability, and advocacy:</a:t>
            </a:r>
          </a:p>
          <a:p>
            <a:pPr marL="633413" lvl="1" indent="-177800">
              <a:buFont typeface="Arial" panose="020B0604020202020204" pitchFamily="34" charset="0"/>
              <a:buChar char="•"/>
            </a:pPr>
            <a:r>
              <a:rPr lang="en-US" sz="1800" dirty="0">
                <a:solidFill>
                  <a:schemeClr val="tx2"/>
                </a:solidFill>
              </a:rPr>
              <a:t>Additional staff hired in Zambia to support the FP program, including dedicated staff to monitor CIP implementation.</a:t>
            </a:r>
          </a:p>
          <a:p>
            <a:pPr marL="633413" lvl="1" indent="-177800">
              <a:buFont typeface="Arial" panose="020B0604020202020204" pitchFamily="34" charset="0"/>
              <a:buChar char="•"/>
            </a:pPr>
            <a:r>
              <a:rPr lang="en-US" sz="1800" dirty="0">
                <a:effectLst/>
                <a:latin typeface="Georgia" panose="02040502050405020303" pitchFamily="18" charset="0"/>
                <a:ea typeface="Arial" panose="020B0604020202020204" pitchFamily="34" charset="0"/>
                <a:cs typeface="Arial" panose="020B0604020202020204" pitchFamily="34" charset="0"/>
              </a:rPr>
              <a:t>The authority that oversees local government—the President’s Office, Regional Administration and Local Government, or PO-RALG—issued a budget directive that funding for family planning interventions must be included in subnational health plans, known as comprehensive council health plans (CCHPs). Guidance was expanded and a budget review process was put in place to ensure that funding for CCHPs aligned with priority interventions in the CIP.</a:t>
            </a:r>
          </a:p>
          <a:p>
            <a:pPr marL="633413" lvl="1" indent="-177800">
              <a:buFont typeface="Arial" panose="020B0604020202020204" pitchFamily="34" charset="0"/>
              <a:buChar char="•"/>
            </a:pPr>
            <a:r>
              <a:rPr lang="en-US" dirty="0"/>
              <a:t>The Government of Zambia and advocates worked together to institute</a:t>
            </a:r>
            <a:r>
              <a:rPr lang="en-US" baseline="0" dirty="0"/>
              <a:t> </a:t>
            </a:r>
            <a:r>
              <a:rPr lang="en-US" dirty="0"/>
              <a:t>a separate reproductive health (RH) commodity budget line item and allocated US$9.3 million for fiscal year 2014 for RH supplies—advocates estimate</a:t>
            </a:r>
            <a:r>
              <a:rPr lang="en-US" baseline="0" dirty="0"/>
              <a:t> this is double previous commitments.</a:t>
            </a:r>
          </a:p>
          <a:p>
            <a:pPr marL="633413" marR="0" lvl="1"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In Malawi, </a:t>
            </a:r>
            <a:r>
              <a:rPr lang="en-US" sz="1800" baseline="0" dirty="0">
                <a:effectLst/>
                <a:latin typeface="Georgia" panose="02040502050405020303" pitchFamily="18" charset="0"/>
                <a:cs typeface="Arial" panose="020B0604020202020204" pitchFamily="34" charset="0"/>
              </a:rPr>
              <a:t>y</a:t>
            </a:r>
            <a:r>
              <a:rPr lang="en-US" sz="1800" dirty="0">
                <a:effectLst/>
                <a:latin typeface="Georgia" panose="02040502050405020303" pitchFamily="18" charset="0"/>
                <a:ea typeface="Arial" panose="020B0604020202020204" pitchFamily="34" charset="0"/>
                <a:cs typeface="Arial" panose="020B0604020202020204" pitchFamily="34" charset="0"/>
              </a:rPr>
              <a:t>outh successfully advocated to district decisionmakers for approximately US$35,000 and raised their own funds to support youth-friendly health services. </a:t>
            </a:r>
            <a:endParaRPr lang="en-US" baseline="0" dirty="0"/>
          </a:p>
          <a:p>
            <a:pPr marL="633413" lvl="1" indent="-177800">
              <a:buFont typeface="Arial" panose="020B0604020202020204" pitchFamily="34" charset="0"/>
              <a:buChar char="•"/>
            </a:pPr>
            <a:endParaRPr lang="en-US" dirty="0"/>
          </a:p>
          <a:p>
            <a:pPr marL="171450" indent="-171450">
              <a:buFont typeface="Arial" panose="020B0604020202020204" pitchFamily="34" charset="0"/>
              <a:buChar char="•"/>
            </a:pPr>
            <a:r>
              <a:rPr lang="en-US" sz="2400" dirty="0"/>
              <a:t>CIPs</a:t>
            </a:r>
            <a:r>
              <a:rPr lang="en-US" sz="2400" baseline="0" dirty="0"/>
              <a:t> s</a:t>
            </a:r>
            <a:r>
              <a:rPr lang="en-US" sz="2400" dirty="0"/>
              <a:t>upported expanded services:</a:t>
            </a:r>
          </a:p>
          <a:p>
            <a:pPr marL="633413" lvl="1" indent="-177800">
              <a:buFont typeface="Arial" panose="020B0604020202020204" pitchFamily="34" charset="0"/>
              <a:buChar char="•"/>
            </a:pPr>
            <a:r>
              <a:rPr lang="en-US" sz="1800" dirty="0"/>
              <a:t>Integration of new community-based services for injectables into broader program in Nigeria’s Gombe State.</a:t>
            </a:r>
          </a:p>
          <a:p>
            <a:pPr marL="633413" lvl="1" indent="-177800">
              <a:buFont typeface="Arial" panose="020B0604020202020204" pitchFamily="34" charset="0"/>
              <a:buChar char="•"/>
            </a:pPr>
            <a:r>
              <a:rPr lang="en-US" sz="1800" dirty="0"/>
              <a:t>Development and roll-out of new sex education curricula for Zambian public schools.</a:t>
            </a:r>
          </a:p>
          <a:p>
            <a:pPr marL="176213" lvl="0" indent="-177800">
              <a:buFont typeface="Arial" panose="020B0604020202020204" pitchFamily="34" charset="0"/>
              <a:buChar char="•"/>
            </a:pPr>
            <a:endParaRPr lang="en-US" sz="1800" dirty="0"/>
          </a:p>
          <a:p>
            <a:pPr marL="176213" lvl="0" indent="-177800">
              <a:buFont typeface="Arial" panose="020B0604020202020204" pitchFamily="34" charset="0"/>
              <a:buChar char="•"/>
            </a:pPr>
            <a:r>
              <a:rPr lang="en-US" sz="1800" dirty="0"/>
              <a:t>CIPs have resulted in increased resources mobilized for FP (more examples can be found in the </a:t>
            </a:r>
            <a:r>
              <a:rPr lang="en-US" sz="1800" i="1" dirty="0"/>
              <a:t>Approaches for </a:t>
            </a:r>
            <a:r>
              <a:rPr lang="en-US" sz="1800" i="1" dirty="0">
                <a:effectLst/>
                <a:latin typeface="Georgia" panose="02040502050405020303" pitchFamily="18" charset="0"/>
                <a:ea typeface="Arial" panose="020B0604020202020204" pitchFamily="34" charset="0"/>
                <a:cs typeface="Arial" panose="020B0604020202020204" pitchFamily="34" charset="0"/>
              </a:rPr>
              <a:t>Mobilizing Resources for Family Planning Costed Implementation Plans: Examples of Success </a:t>
            </a:r>
            <a:r>
              <a:rPr lang="en-US" sz="1800" i="0" dirty="0">
                <a:effectLst/>
                <a:latin typeface="Georgia" panose="02040502050405020303" pitchFamily="18" charset="0"/>
                <a:ea typeface="Arial" panose="020B0604020202020204" pitchFamily="34" charset="0"/>
                <a:cs typeface="Arial" panose="020B0604020202020204" pitchFamily="34" charset="0"/>
              </a:rPr>
              <a:t>resource in the CIP Resource Kit):</a:t>
            </a:r>
            <a:endParaRPr lang="en-US" sz="1800" i="1" dirty="0"/>
          </a:p>
          <a:p>
            <a:pPr marL="633413" lvl="1" indent="-177800">
              <a:buFont typeface="Arial" panose="020B0604020202020204" pitchFamily="34" charset="0"/>
              <a:buChar char="•"/>
            </a:pPr>
            <a:r>
              <a:rPr lang="en-US" sz="1800" b="0" dirty="0">
                <a:effectLst/>
                <a:latin typeface="Georgia" panose="02040502050405020303" pitchFamily="18" charset="0"/>
                <a:ea typeface="Arial" panose="020B0604020202020204" pitchFamily="34" charset="0"/>
                <a:cs typeface="Arial" panose="020B0604020202020204" pitchFamily="34" charset="0"/>
              </a:rPr>
              <a:t>National public sector example – I</a:t>
            </a:r>
            <a:r>
              <a:rPr lang="en-US" sz="1800" dirty="0">
                <a:effectLst/>
                <a:latin typeface="Georgia" panose="02040502050405020303" pitchFamily="18" charset="0"/>
                <a:ea typeface="Arial" panose="020B0604020202020204" pitchFamily="34" charset="0"/>
                <a:cs typeface="Arial" panose="020B0604020202020204" pitchFamily="34" charset="0"/>
              </a:rPr>
              <a:t>n Burkina Faso, the Ministry of Finance’s 2018 general budget included a line item for the purchase of contraceptives, which represented 68% of the total estimated cost of contraceptives the country requires for 2018. Following the development of the CIP, the ministry recommended an increase from CFA 500 million to CFA 1.3 billion (US$2.6 million) to purchase contraceptives for the subsequent year. </a:t>
            </a:r>
          </a:p>
          <a:p>
            <a:pPr marL="633413" lvl="1" indent="-177800">
              <a:buFont typeface="Arial" panose="020B0604020202020204" pitchFamily="34" charset="0"/>
              <a:buChar char="•"/>
            </a:pPr>
            <a:r>
              <a:rPr lang="en-US" sz="1800" dirty="0">
                <a:effectLst/>
                <a:latin typeface="Georgia" panose="02040502050405020303" pitchFamily="18" charset="0"/>
                <a:ea typeface="Arial" panose="020B0604020202020204" pitchFamily="34" charset="0"/>
                <a:cs typeface="Arial" panose="020B0604020202020204" pitchFamily="34" charset="0"/>
              </a:rPr>
              <a:t>Subnational public sector example – In Tanzania, the authority that oversees local government—the President’s Office, Regional Administration and Local Government, or PO-RALG—issued a budget directive that funding for family planning interventions must be included in subnational health plans, known as comprehensive council health plans (CCHPs). Guidance was expanded and a budget review process was put in place to ensure that funding for CCHPs aligned with priority interventions in the CIP.</a:t>
            </a:r>
          </a:p>
          <a:p>
            <a:pPr marL="633413" marR="0" lvl="1"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Georgia" panose="02040502050405020303" pitchFamily="18" charset="0"/>
                <a:ea typeface="Arial" panose="020B0604020202020204" pitchFamily="34" charset="0"/>
                <a:cs typeface="Arial" panose="020B0604020202020204" pitchFamily="34" charset="0"/>
              </a:rPr>
              <a:t>Private sector example – Espace Architecture, a private business located in Lomé, committed to fund family planning activities to help implement the CIP in Togo by allocating FCFA 3,000,000 (about US$6,000) for family planning services and supported the nongovernmental organization Action Contre le SIDA (ACS) to organize free family planning sessions from May to August 2019.</a:t>
            </a:r>
          </a:p>
          <a:p>
            <a:pPr marL="176213" marR="0" lvl="0"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70C0"/>
                </a:solidFill>
                <a:effectLst/>
                <a:latin typeface="Georgia" panose="02040502050405020303" pitchFamily="18" charset="0"/>
                <a:ea typeface="Arial" panose="020B0604020202020204" pitchFamily="34" charset="0"/>
                <a:cs typeface="Arial" panose="020B0604020202020204" pitchFamily="34" charset="0"/>
              </a:rPr>
              <a:t>CIPs have increased attention to rights-based programming:</a:t>
            </a:r>
          </a:p>
          <a:p>
            <a:pPr marL="633413" marR="0" lvl="1"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70C0"/>
                </a:solidFill>
                <a:effectLst/>
                <a:latin typeface="Georgia" panose="02040502050405020303" pitchFamily="18" charset="0"/>
                <a:ea typeface="Arial" panose="020B0604020202020204" pitchFamily="34" charset="0"/>
                <a:cs typeface="Arial" panose="020B0604020202020204" pitchFamily="34" charset="0"/>
              </a:rPr>
              <a:t>Many CIPs, and particularly newer and second-round CIPs, mention rights-based approaches and link to FP2020/2030’s rights and empowerment principles.  </a:t>
            </a:r>
          </a:p>
          <a:p>
            <a:pPr marL="633413" marR="0" lvl="1"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70C0"/>
                </a:solidFill>
                <a:effectLst/>
                <a:latin typeface="Georgia" panose="02040502050405020303" pitchFamily="18" charset="0"/>
                <a:ea typeface="Arial" panose="020B0604020202020204" pitchFamily="34" charset="0"/>
                <a:cs typeface="Arial" panose="020B0604020202020204" pitchFamily="34" charset="0"/>
              </a:rPr>
              <a:t>Benin’s CIP (2019-2023) has 88 references to rights and notes that “Given all the benefits of family planning, the concept needs to be understood and implemented through a multisectoral, inclusive, and human rights-based approach that enables diverse sectors and actors to contribute to the achievement of the ambitious but achievable goal of a contraceptive prevalence rate of 21.8% by 2023” (translation).  </a:t>
            </a:r>
          </a:p>
          <a:p>
            <a:pPr marL="633413" marR="0" lvl="1"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70C0"/>
                </a:solidFill>
                <a:effectLst/>
                <a:latin typeface="Georgia" panose="02040502050405020303" pitchFamily="18" charset="0"/>
                <a:ea typeface="Arial" panose="020B0604020202020204" pitchFamily="34" charset="0"/>
                <a:cs typeface="Arial" panose="020B0604020202020204" pitchFamily="34" charset="0"/>
              </a:rPr>
              <a:t>Kenya’s CIP (2017-2020) “details the country’s plans to achieve its FP vision and goals through providing high-quality, rights-based family planning information and services.” </a:t>
            </a:r>
          </a:p>
          <a:p>
            <a:pPr marL="633413" marR="0" lvl="1"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70C0"/>
                </a:solidFill>
                <a:effectLst/>
                <a:latin typeface="Georgia" panose="02040502050405020303" pitchFamily="18" charset="0"/>
                <a:ea typeface="Arial" panose="020B0604020202020204" pitchFamily="34" charset="0"/>
                <a:cs typeface="Arial" panose="020B0604020202020204" pitchFamily="34" charset="0"/>
              </a:rPr>
              <a:t>Tanzania’s CIP (2019-2023) explains that its goal “is to enable women, youth, and couples in Tanzania to achieve their desired fertility [intentions] through access to high-quality and respectful services as well as evidence-based information.” </a:t>
            </a:r>
          </a:p>
          <a:p>
            <a:pPr marL="633413" lvl="1" indent="-177800">
              <a:buFont typeface="Arial" panose="020B0604020202020204" pitchFamily="34" charset="0"/>
              <a:buChar char="•"/>
            </a:pPr>
            <a:endParaRPr lang="en-US" sz="1800" dirty="0">
              <a:solidFill>
                <a:srgbClr val="0070C0"/>
              </a:solidFill>
              <a:effectLst/>
              <a:latin typeface="Georgia" panose="02040502050405020303" pitchFamily="18" charset="0"/>
              <a:ea typeface="Arial" panose="020B0604020202020204" pitchFamily="34" charset="0"/>
              <a:cs typeface="Arial" panose="020B0604020202020204" pitchFamily="34" charset="0"/>
            </a:endParaRPr>
          </a:p>
          <a:p>
            <a:pPr marL="633413" marR="0" lvl="1" indent="-1778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solidFill>
                <a:srgbClr val="0070C0"/>
              </a:solidFill>
              <a:effectLst/>
              <a:latin typeface="Georgia" panose="02040502050405020303" pitchFamily="18" charset="0"/>
              <a:ea typeface="Arial" panose="020B0604020202020204" pitchFamily="34" charset="0"/>
              <a:cs typeface="Arial" panose="020B0604020202020204" pitchFamily="34" charset="0"/>
            </a:endParaRPr>
          </a:p>
          <a:p>
            <a:pPr marL="633413" lvl="1" indent="-177800">
              <a:buFont typeface="Arial" panose="020B0604020202020204" pitchFamily="34" charset="0"/>
              <a:buChar char="•"/>
            </a:pPr>
            <a:endParaRPr lang="en-US" sz="1800" dirty="0">
              <a:solidFill>
                <a:srgbClr val="0070C0"/>
              </a:solidFill>
            </a:endParaRPr>
          </a:p>
          <a:p>
            <a:pPr marL="633413" lvl="1" indent="-177800">
              <a:buFont typeface="Arial" panose="020B0604020202020204" pitchFamily="34" charset="0"/>
              <a:buChar char="•"/>
            </a:pPr>
            <a:endParaRPr lang="en-US" sz="1800" dirty="0"/>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7</a:t>
            </a:fld>
            <a:endParaRPr lang="en-US" dirty="0"/>
          </a:p>
        </p:txBody>
      </p:sp>
    </p:spTree>
    <p:extLst>
      <p:ext uri="{BB962C8B-B14F-4D97-AF65-F5344CB8AC3E}">
        <p14:creationId xmlns:p14="http://schemas.microsoft.com/office/powerpoint/2010/main" val="2195269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CIP products typically completed prior to plan launch:</a:t>
            </a:r>
          </a:p>
          <a:p>
            <a:pPr marL="234950" indent="-234950">
              <a:spcAft>
                <a:spcPts val="1800"/>
              </a:spcAft>
              <a:buFont typeface="Wingdings" panose="05000000000000000000" pitchFamily="2" charset="2"/>
              <a:buChar char="ü"/>
            </a:pPr>
            <a:r>
              <a:rPr lang="en-US" sz="1200" dirty="0">
                <a:solidFill>
                  <a:srgbClr val="5A5B5E"/>
                </a:solidFill>
                <a:latin typeface="Arial"/>
                <a:cs typeface="Arial"/>
              </a:rPr>
              <a:t>FP situational analysis</a:t>
            </a:r>
          </a:p>
          <a:p>
            <a:pPr marL="234950" indent="-234950">
              <a:spcAft>
                <a:spcPts val="1800"/>
              </a:spcAft>
              <a:buFont typeface="Wingdings" panose="05000000000000000000" pitchFamily="2" charset="2"/>
              <a:buChar char="ü"/>
            </a:pPr>
            <a:r>
              <a:rPr lang="en-US" sz="1200" dirty="0">
                <a:latin typeface="Arial"/>
                <a:cs typeface="Arial"/>
              </a:rPr>
              <a:t>Results framework, including CIP goal, outcomes, strategic priorities, and interventions</a:t>
            </a:r>
          </a:p>
          <a:p>
            <a:pPr marL="234950" indent="-234950">
              <a:spcAft>
                <a:spcPts val="1800"/>
              </a:spcAft>
              <a:buFont typeface="Wingdings" panose="05000000000000000000" pitchFamily="2" charset="2"/>
              <a:buChar char="ü"/>
            </a:pPr>
            <a:r>
              <a:rPr lang="en-US" sz="1200" dirty="0">
                <a:latin typeface="Arial"/>
                <a:cs typeface="Arial"/>
              </a:rPr>
              <a:t>2- or 5-year operational plan with activity detail and timeline</a:t>
            </a:r>
          </a:p>
          <a:p>
            <a:pPr marL="234950" indent="-234950">
              <a:spcAft>
                <a:spcPts val="1800"/>
              </a:spcAft>
              <a:buFont typeface="Wingdings" panose="05000000000000000000" pitchFamily="2" charset="2"/>
              <a:buChar char="ü"/>
            </a:pPr>
            <a:r>
              <a:rPr lang="en-US" sz="1200" dirty="0">
                <a:latin typeface="Arial"/>
                <a:cs typeface="Arial"/>
              </a:rPr>
              <a:t>Estimated cost for CIP implementation</a:t>
            </a:r>
          </a:p>
          <a:p>
            <a:pPr marL="234950" indent="-234950">
              <a:spcAft>
                <a:spcPts val="1800"/>
              </a:spcAft>
              <a:buFont typeface="Wingdings" panose="05000000000000000000" pitchFamily="2" charset="2"/>
              <a:buChar char="ü"/>
            </a:pPr>
            <a:r>
              <a:rPr lang="en-US" sz="1200" dirty="0">
                <a:latin typeface="Arial"/>
                <a:cs typeface="Arial"/>
              </a:rPr>
              <a:t>Institutional implementation arrangement</a:t>
            </a:r>
          </a:p>
          <a:p>
            <a:pPr marL="234950" indent="-234950">
              <a:spcAft>
                <a:spcPts val="1800"/>
              </a:spcAft>
              <a:buFont typeface="Wingdings" panose="05000000000000000000" pitchFamily="2" charset="2"/>
              <a:buChar char="ü"/>
            </a:pPr>
            <a:r>
              <a:rPr lang="en-US" sz="1200" dirty="0">
                <a:latin typeface="Arial"/>
                <a:cs typeface="Arial"/>
              </a:rPr>
              <a:t>Financial gap analysis</a:t>
            </a:r>
          </a:p>
          <a:p>
            <a:pPr marL="234950" indent="-234950">
              <a:spcAft>
                <a:spcPts val="1800"/>
              </a:spcAft>
              <a:buFont typeface="Wingdings" panose="05000000000000000000" pitchFamily="2" charset="2"/>
              <a:buChar char="ü"/>
            </a:pPr>
            <a:r>
              <a:rPr lang="en-US" sz="1200" dirty="0">
                <a:latin typeface="Arial"/>
                <a:cs typeface="Arial"/>
              </a:rPr>
              <a:t>Monitoring and evaluation tools</a:t>
            </a:r>
          </a:p>
          <a:p>
            <a:endParaRPr lang="en-US" dirty="0"/>
          </a:p>
          <a:p>
            <a:pPr marL="0" indent="0">
              <a:buNone/>
            </a:pPr>
            <a:r>
              <a:rPr lang="en-US" dirty="0"/>
              <a:t>Optional products include:</a:t>
            </a:r>
          </a:p>
          <a:p>
            <a:pPr marL="234950" indent="-234950">
              <a:buFont typeface="Wingdings" panose="05000000000000000000" pitchFamily="2" charset="2"/>
              <a:buChar char="ü"/>
            </a:pPr>
            <a:r>
              <a:rPr lang="en-US" dirty="0"/>
              <a:t>Impact estimates of demographic, health, and economic impacts</a:t>
            </a:r>
          </a:p>
          <a:p>
            <a:pPr marL="234950" indent="-234950">
              <a:spcAft>
                <a:spcPts val="1800"/>
              </a:spcAft>
              <a:buFont typeface="Wingdings" panose="05000000000000000000" pitchFamily="2" charset="2"/>
              <a:buChar char="ü"/>
            </a:pPr>
            <a:r>
              <a:rPr lang="en-US" sz="1200" dirty="0">
                <a:solidFill>
                  <a:srgbClr val="5A5B5E"/>
                </a:solidFill>
                <a:latin typeface="Arial"/>
                <a:cs typeface="Arial"/>
              </a:rPr>
              <a:t>Subnational strategic priorities, targets, activities, and budget</a:t>
            </a:r>
          </a:p>
          <a:p>
            <a:pPr marL="234950" indent="-234950">
              <a:buFont typeface="Wingdings" panose="05000000000000000000" pitchFamily="2" charset="2"/>
              <a:buChar char="ü"/>
            </a:pPr>
            <a:r>
              <a:rPr lang="en-US" dirty="0"/>
              <a:t>Marketing and communications materials (e.g., brochures)</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9</a:t>
            </a:fld>
            <a:endParaRPr lang="en-US" dirty="0"/>
          </a:p>
        </p:txBody>
      </p:sp>
    </p:spTree>
    <p:extLst>
      <p:ext uri="{BB962C8B-B14F-4D97-AF65-F5344CB8AC3E}">
        <p14:creationId xmlns:p14="http://schemas.microsoft.com/office/powerpoint/2010/main" val="250506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Based on the experiences of countries, partners, and donors that have been involved in CIP development thus far, a 10-step process has been developed to provide guidance and standards to those just beginning the CIP process, </a:t>
            </a:r>
            <a:r>
              <a:rPr lang="en-US" sz="1200" baseline="0" dirty="0"/>
              <a:t>as well as common tools and processes for those already engaged in CIP development and implementation. For more detail on the CIP resource kit, please visit familyplanning2030.org/cip.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aseline="0" dirty="0"/>
          </a:p>
          <a:p>
            <a:pPr marL="0" marR="0" indent="0" algn="l" defTabSz="914186" rtl="0" eaLnBrk="1" fontAlgn="auto" latinLnBrk="0" hangingPunct="1">
              <a:lnSpc>
                <a:spcPct val="100000"/>
              </a:lnSpc>
              <a:spcBef>
                <a:spcPts val="0"/>
              </a:spcBef>
              <a:spcAft>
                <a:spcPts val="0"/>
              </a:spcAft>
              <a:buClrTx/>
              <a:buSzTx/>
              <a:buFontTx/>
              <a:buNone/>
              <a:tabLst/>
              <a:defRPr/>
            </a:pPr>
            <a:r>
              <a:rPr lang="en-US" sz="1200" dirty="0"/>
              <a:t>The </a:t>
            </a:r>
            <a:r>
              <a:rPr lang="en-US" sz="1200" baseline="0" dirty="0"/>
              <a:t>CIP approach presented here supports </a:t>
            </a:r>
            <a:r>
              <a:rPr lang="en-US" sz="1200" dirty="0"/>
              <a:t>a country-led process for creating a plan that aligns with ongoing government planning and coordination efforts. The</a:t>
            </a:r>
            <a:r>
              <a:rPr lang="en-US" sz="1200" baseline="0" dirty="0"/>
              <a:t> full 10-step process is implemented across three sequential phases: plan, develop, and execute. </a:t>
            </a:r>
          </a:p>
          <a:p>
            <a:pPr marL="0" marR="0" indent="0" algn="l" defTabSz="914186"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a:p>
            <a:pPr marL="0" marR="0" indent="0" algn="l" defTabSz="914186" rtl="0" eaLnBrk="1" fontAlgn="auto" latinLnBrk="0" hangingPunct="1">
              <a:lnSpc>
                <a:spcPct val="100000"/>
              </a:lnSpc>
              <a:spcBef>
                <a:spcPts val="0"/>
              </a:spcBef>
              <a:spcAft>
                <a:spcPts val="0"/>
              </a:spcAft>
              <a:buClrTx/>
              <a:buSzTx/>
              <a:buFontTx/>
              <a:buNone/>
              <a:tabLst/>
              <a:defRPr/>
            </a:pPr>
            <a:r>
              <a:rPr lang="en-US" sz="1200" baseline="0" dirty="0"/>
              <a:t>I will now present a high-level overview of the full process. Note that not every country will necessarily move through all 10 steps. </a:t>
            </a:r>
            <a:endParaRPr lang="en-US" sz="1200" dirty="0"/>
          </a:p>
        </p:txBody>
      </p:sp>
      <p:sp>
        <p:nvSpPr>
          <p:cNvPr id="4" name="Slide Number Placeholder 3"/>
          <p:cNvSpPr>
            <a:spLocks noGrp="1"/>
          </p:cNvSpPr>
          <p:nvPr>
            <p:ph type="sldNum" sz="quarter" idx="10"/>
          </p:nvPr>
        </p:nvSpPr>
        <p:spPr/>
        <p:txBody>
          <a:bodyPr/>
          <a:lstStyle/>
          <a:p>
            <a:fld id="{0A0F62FC-F4B6-3940-ACC8-B34E933CAAC0}" type="slidenum">
              <a:rPr lang="en-US" smtClean="0"/>
              <a:t>10</a:t>
            </a:fld>
            <a:endParaRPr lang="en-US" dirty="0"/>
          </a:p>
        </p:txBody>
      </p:sp>
    </p:spTree>
    <p:extLst>
      <p:ext uri="{BB962C8B-B14F-4D97-AF65-F5344CB8AC3E}">
        <p14:creationId xmlns:p14="http://schemas.microsoft.com/office/powerpoint/2010/main" val="31352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379968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309551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292415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2346068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397807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381045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346669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413392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2644080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149170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A2315B-0E5C-2D49-918A-3211CB6FFDC6}" type="datetimeFigureOut">
              <a:rPr lang="en-US" smtClean="0"/>
              <a:t>7/14/2022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5B397F-8824-4948-8B3C-1A4A1FD143B9}" type="slidenum">
              <a:rPr lang="en-US" smtClean="0"/>
              <a:t>‹#›</a:t>
            </a:fld>
            <a:endParaRPr lang="en-US" dirty="0"/>
          </a:p>
        </p:txBody>
      </p:sp>
    </p:spTree>
    <p:extLst>
      <p:ext uri="{BB962C8B-B14F-4D97-AF65-F5344CB8AC3E}">
        <p14:creationId xmlns:p14="http://schemas.microsoft.com/office/powerpoint/2010/main" val="141885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315B-0E5C-2D49-918A-3211CB6FFDC6}" type="datetimeFigureOut">
              <a:rPr lang="en-US" smtClean="0"/>
              <a:t>7/14/2022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B397F-8824-4948-8B3C-1A4A1FD143B9}" type="slidenum">
              <a:rPr lang="en-US" smtClean="0"/>
              <a:t>‹#›</a:t>
            </a:fld>
            <a:endParaRPr lang="en-US" dirty="0"/>
          </a:p>
        </p:txBody>
      </p:sp>
    </p:spTree>
    <p:extLst>
      <p:ext uri="{BB962C8B-B14F-4D97-AF65-F5344CB8AC3E}">
        <p14:creationId xmlns:p14="http://schemas.microsoft.com/office/powerpoint/2010/main" val="2717892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healthpolicyplus.com/" TargetMode="External"/><Relationship Id="rId2" Type="http://schemas.openxmlformats.org/officeDocument/2006/relationships/hyperlink" Target="mailto:policyinfo@thepalladiumgroup.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C183D7F6-B498-43B3-948B-1728B52AA6E4}">
                <adec:decorative xmlns:adec="http://schemas.microsoft.com/office/drawing/2017/decorative" val="1"/>
              </a:ext>
            </a:extLst>
          </p:cNvPr>
          <p:cNvSpPr/>
          <p:nvPr/>
        </p:nvSpPr>
        <p:spPr>
          <a:xfrm>
            <a:off x="0" y="-27159"/>
            <a:ext cx="9144000" cy="1812290"/>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Rectangle 23">
            <a:extLst>
              <a:ext uri="{C183D7F6-B498-43B3-948B-1728B52AA6E4}">
                <adec:decorative xmlns:adec="http://schemas.microsoft.com/office/drawing/2017/decorative" val="1"/>
              </a:ext>
            </a:extLst>
          </p:cNvPr>
          <p:cNvSpPr/>
          <p:nvPr/>
        </p:nvSpPr>
        <p:spPr>
          <a:xfrm>
            <a:off x="0" y="0"/>
            <a:ext cx="1828800" cy="1812290"/>
          </a:xfrm>
          <a:prstGeom prst="rect">
            <a:avLst/>
          </a:prstGeom>
          <a:solidFill>
            <a:srgbClr val="80C98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16" name="Picture 15" descr="CIP Resource Kit"/>
          <p:cNvPicPr/>
          <p:nvPr/>
        </p:nvPicPr>
        <p:blipFill>
          <a:blip r:embed="rId3">
            <a:extLst>
              <a:ext uri="{28A0092B-C50C-407E-A947-70E740481C1C}">
                <a14:useLocalDpi xmlns:a14="http://schemas.microsoft.com/office/drawing/2010/main" val="0"/>
              </a:ext>
            </a:extLst>
          </a:blip>
          <a:stretch>
            <a:fillRect/>
          </a:stretch>
        </p:blipFill>
        <p:spPr>
          <a:xfrm>
            <a:off x="271527" y="254000"/>
            <a:ext cx="1295400" cy="1295400"/>
          </a:xfrm>
          <a:prstGeom prst="rect">
            <a:avLst/>
          </a:prstGeom>
        </p:spPr>
      </p:pic>
      <p:sp>
        <p:nvSpPr>
          <p:cNvPr id="10" name="TextBox 9"/>
          <p:cNvSpPr txBox="1"/>
          <p:nvPr/>
        </p:nvSpPr>
        <p:spPr>
          <a:xfrm>
            <a:off x="2059805" y="215598"/>
            <a:ext cx="5669052" cy="313932"/>
          </a:xfrm>
          <a:prstGeom prst="rect">
            <a:avLst/>
          </a:prstGeom>
          <a:noFill/>
        </p:spPr>
        <p:txBody>
          <a:bodyPr wrap="square" rtlCol="0">
            <a:spAutoFit/>
          </a:bodyPr>
          <a:lstStyle/>
          <a:p>
            <a:pPr>
              <a:lnSpc>
                <a:spcPct val="80000"/>
              </a:lnSpc>
            </a:pPr>
            <a:r>
              <a:rPr lang="en-US" dirty="0">
                <a:solidFill>
                  <a:schemeClr val="bg1">
                    <a:lumMod val="65000"/>
                  </a:schemeClr>
                </a:solidFill>
                <a:latin typeface="Arial"/>
                <a:cs typeface="Arial"/>
              </a:rPr>
              <a:t>Costed Implementation Plan Resource Kit</a:t>
            </a:r>
          </a:p>
        </p:txBody>
      </p:sp>
      <p:cxnSp>
        <p:nvCxnSpPr>
          <p:cNvPr id="15" name="Straight Connector 14">
            <a:extLst>
              <a:ext uri="{C183D7F6-B498-43B3-948B-1728B52AA6E4}">
                <adec:decorative xmlns:adec="http://schemas.microsoft.com/office/drawing/2017/decorative" val="1"/>
              </a:ext>
            </a:extLst>
          </p:cNvPr>
          <p:cNvCxnSpPr/>
          <p:nvPr/>
        </p:nvCxnSpPr>
        <p:spPr>
          <a:xfrm>
            <a:off x="2153140" y="660685"/>
            <a:ext cx="6579622" cy="0"/>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4" name="Picture 3" descr="FP2030">
            <a:extLst>
              <a:ext uri="{FF2B5EF4-FFF2-40B4-BE49-F238E27FC236}">
                <a16:creationId xmlns:a16="http://schemas.microsoft.com/office/drawing/2014/main" id="{DDAA9412-E74D-1559-7A00-EDFD2EDDA6BE}"/>
              </a:ext>
            </a:extLst>
          </p:cNvPr>
          <p:cNvPicPr>
            <a:picLocks noChangeAspect="1"/>
          </p:cNvPicPr>
          <p:nvPr/>
        </p:nvPicPr>
        <p:blipFill>
          <a:blip r:embed="rId4"/>
          <a:stretch>
            <a:fillRect/>
          </a:stretch>
        </p:blipFill>
        <p:spPr>
          <a:xfrm>
            <a:off x="2153140" y="919757"/>
            <a:ext cx="955320" cy="629643"/>
          </a:xfrm>
          <a:prstGeom prst="rect">
            <a:avLst/>
          </a:prstGeom>
        </p:spPr>
      </p:pic>
      <p:pic>
        <p:nvPicPr>
          <p:cNvPr id="6" name="Picture 5" descr="UNFPA">
            <a:extLst>
              <a:ext uri="{FF2B5EF4-FFF2-40B4-BE49-F238E27FC236}">
                <a16:creationId xmlns:a16="http://schemas.microsoft.com/office/drawing/2014/main" id="{B6F38F61-8B75-BC40-A2BB-8C4F7B045A22}"/>
              </a:ext>
            </a:extLst>
          </p:cNvPr>
          <p:cNvPicPr>
            <a:picLocks noChangeAspect="1"/>
          </p:cNvPicPr>
          <p:nvPr/>
        </p:nvPicPr>
        <p:blipFill>
          <a:blip r:embed="rId5"/>
          <a:stretch>
            <a:fillRect/>
          </a:stretch>
        </p:blipFill>
        <p:spPr>
          <a:xfrm>
            <a:off x="3445481" y="895230"/>
            <a:ext cx="1407333" cy="654170"/>
          </a:xfrm>
          <a:prstGeom prst="rect">
            <a:avLst/>
          </a:prstGeom>
        </p:spPr>
      </p:pic>
      <p:pic>
        <p:nvPicPr>
          <p:cNvPr id="9" name="Picture 8" descr="USAID">
            <a:extLst>
              <a:ext uri="{FF2B5EF4-FFF2-40B4-BE49-F238E27FC236}">
                <a16:creationId xmlns:a16="http://schemas.microsoft.com/office/drawing/2014/main" id="{E9118A4B-9476-10E9-3B85-46C3EF5AB366}"/>
              </a:ext>
            </a:extLst>
          </p:cNvPr>
          <p:cNvPicPr>
            <a:picLocks noChangeAspect="1"/>
          </p:cNvPicPr>
          <p:nvPr/>
        </p:nvPicPr>
        <p:blipFill>
          <a:blip r:embed="rId6"/>
          <a:stretch>
            <a:fillRect/>
          </a:stretch>
        </p:blipFill>
        <p:spPr>
          <a:xfrm>
            <a:off x="4687331" y="577995"/>
            <a:ext cx="3384447" cy="1313165"/>
          </a:xfrm>
          <a:prstGeom prst="rect">
            <a:avLst/>
          </a:prstGeom>
        </p:spPr>
      </p:pic>
      <p:sp>
        <p:nvSpPr>
          <p:cNvPr id="32" name="Rectangle 31"/>
          <p:cNvSpPr/>
          <p:nvPr/>
        </p:nvSpPr>
        <p:spPr>
          <a:xfrm>
            <a:off x="309660" y="2581357"/>
            <a:ext cx="3686584" cy="1031051"/>
          </a:xfrm>
          <a:prstGeom prst="rect">
            <a:avLst/>
          </a:prstGeom>
        </p:spPr>
        <p:txBody>
          <a:bodyPr wrap="square">
            <a:spAutoFit/>
          </a:bodyPr>
          <a:lstStyle/>
          <a:p>
            <a:r>
              <a:rPr lang="en-US" sz="1200" b="1" dirty="0">
                <a:solidFill>
                  <a:srgbClr val="58BDA2"/>
                </a:solidFill>
                <a:latin typeface="Arial"/>
                <a:cs typeface="Arial"/>
              </a:rPr>
              <a:t>Date:</a:t>
            </a:r>
            <a:r>
              <a:rPr lang="en-US" sz="1200" dirty="0">
                <a:solidFill>
                  <a:srgbClr val="58BDA2"/>
                </a:solidFill>
                <a:latin typeface="Arial"/>
                <a:cs typeface="Arial"/>
              </a:rPr>
              <a:t> </a:t>
            </a:r>
          </a:p>
          <a:p>
            <a:r>
              <a:rPr lang="en-US" sz="1200" b="1" dirty="0">
                <a:solidFill>
                  <a:srgbClr val="58BDA2"/>
                </a:solidFill>
                <a:latin typeface="Arial"/>
                <a:cs typeface="Arial"/>
              </a:rPr>
              <a:t>Presented by:</a:t>
            </a:r>
            <a:endParaRPr lang="en-US" sz="1200" dirty="0">
              <a:solidFill>
                <a:srgbClr val="58BDA2"/>
              </a:solidFill>
              <a:latin typeface="Arial"/>
              <a:cs typeface="Arial"/>
            </a:endParaRPr>
          </a:p>
          <a:p>
            <a:endParaRPr lang="en-US" sz="1200" dirty="0">
              <a:solidFill>
                <a:srgbClr val="58BDA2"/>
              </a:solidFill>
              <a:latin typeface="Arial"/>
              <a:cs typeface="Arial"/>
            </a:endParaRPr>
          </a:p>
          <a:p>
            <a:endParaRPr lang="en-US" sz="1200" dirty="0">
              <a:solidFill>
                <a:srgbClr val="58BDA2"/>
              </a:solidFill>
              <a:latin typeface="Arial"/>
              <a:cs typeface="Arial"/>
            </a:endParaRPr>
          </a:p>
          <a:p>
            <a:endParaRPr lang="en-US" sz="1300" dirty="0">
              <a:solidFill>
                <a:srgbClr val="58BDA2"/>
              </a:solidFill>
              <a:latin typeface="Arial"/>
              <a:cs typeface="Arial"/>
            </a:endParaRPr>
          </a:p>
        </p:txBody>
      </p:sp>
      <p:sp>
        <p:nvSpPr>
          <p:cNvPr id="30" name="Title"/>
          <p:cNvSpPr txBox="1">
            <a:spLocks noGrp="1"/>
          </p:cNvSpPr>
          <p:nvPr>
            <p:ph type="title" idx="4294967295"/>
          </p:nvPr>
        </p:nvSpPr>
        <p:spPr>
          <a:xfrm>
            <a:off x="271527" y="3084720"/>
            <a:ext cx="7277720" cy="177330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14000"/>
              </a:lnSpc>
              <a:spcBef>
                <a:spcPts val="0"/>
              </a:spcBef>
              <a:spcAft>
                <a:spcPts val="0"/>
              </a:spcAft>
              <a:buClrTx/>
              <a:buSzTx/>
              <a:buFontTx/>
              <a:buNone/>
              <a:tabLst/>
              <a:defRPr/>
            </a:pPr>
            <a:r>
              <a:rPr kumimoji="0" lang="en-US" sz="5000" b="0" i="0" u="none" strike="noStrike" kern="1200" cap="none" spc="0" normalizeH="0" baseline="0" noProof="0" dirty="0">
                <a:ln>
                  <a:noFill/>
                </a:ln>
                <a:solidFill>
                  <a:srgbClr val="58BDA2"/>
                </a:solidFill>
                <a:effectLst/>
                <a:uLnTx/>
                <a:uFillTx/>
                <a:latin typeface="Arial"/>
                <a:ea typeface="+mn-ea"/>
                <a:cs typeface="Arial"/>
              </a:rPr>
              <a:t>Costed Implementation Plans for FP2030</a:t>
            </a:r>
          </a:p>
        </p:txBody>
      </p:sp>
      <p:sp>
        <p:nvSpPr>
          <p:cNvPr id="17" name="Rectangle 16"/>
          <p:cNvSpPr/>
          <p:nvPr/>
        </p:nvSpPr>
        <p:spPr>
          <a:xfrm>
            <a:off x="309576" y="5640811"/>
            <a:ext cx="1091465" cy="276999"/>
          </a:xfrm>
          <a:prstGeom prst="rect">
            <a:avLst/>
          </a:prstGeom>
        </p:spPr>
        <p:txBody>
          <a:bodyPr wrap="none">
            <a:spAutoFit/>
          </a:bodyPr>
          <a:lstStyle/>
          <a:p>
            <a:r>
              <a:rPr lang="en-US" sz="1200" dirty="0">
                <a:solidFill>
                  <a:schemeClr val="tx1">
                    <a:lumMod val="50000"/>
                    <a:lumOff val="50000"/>
                  </a:schemeClr>
                </a:solidFill>
                <a:latin typeface="Arial"/>
                <a:cs typeface="Arial"/>
              </a:rPr>
              <a:t>Produced by:</a:t>
            </a:r>
            <a:endParaRPr lang="en-US" sz="1200" dirty="0">
              <a:solidFill>
                <a:schemeClr val="tx1">
                  <a:lumMod val="50000"/>
                  <a:lumOff val="50000"/>
                </a:schemeClr>
              </a:solidFill>
            </a:endParaRPr>
          </a:p>
        </p:txBody>
      </p:sp>
      <p:pic>
        <p:nvPicPr>
          <p:cNvPr id="14" name="Picture 13" descr="HP+ logo">
            <a:extLst>
              <a:ext uri="{FF2B5EF4-FFF2-40B4-BE49-F238E27FC236}">
                <a16:creationId xmlns:a16="http://schemas.microsoft.com/office/drawing/2014/main" id="{37D82B9B-E375-31EC-65E9-95CE01889A34}"/>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309576" y="5975582"/>
            <a:ext cx="1410045" cy="548640"/>
          </a:xfrm>
          <a:prstGeom prst="rect">
            <a:avLst/>
          </a:prstGeom>
        </p:spPr>
      </p:pic>
    </p:spTree>
    <p:extLst>
      <p:ext uri="{BB962C8B-B14F-4D97-AF65-F5344CB8AC3E}">
        <p14:creationId xmlns:p14="http://schemas.microsoft.com/office/powerpoint/2010/main" val="3474312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C183D7F6-B498-43B3-948B-1728B52AA6E4}">
                <adec:decorative xmlns:adec="http://schemas.microsoft.com/office/drawing/2017/decorative" val="1"/>
              </a:ext>
            </a:extLst>
          </p:cNvPr>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itle"/>
          <p:cNvSpPr>
            <a:spLocks noGrp="1"/>
          </p:cNvSpPr>
          <p:nvPr>
            <p:ph type="title" idx="4294967295"/>
          </p:nvPr>
        </p:nvSpPr>
        <p:spPr>
          <a:xfrm>
            <a:off x="579864" y="687835"/>
            <a:ext cx="5065482"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bg1"/>
                </a:solidFill>
                <a:effectLst/>
                <a:uLnTx/>
                <a:uFillTx/>
                <a:latin typeface="Arial"/>
                <a:ea typeface="+mn-ea"/>
                <a:cs typeface="Arial"/>
              </a:rPr>
              <a:t>CIP 10-Step Process</a:t>
            </a:r>
          </a:p>
        </p:txBody>
      </p:sp>
      <p:sp>
        <p:nvSpPr>
          <p:cNvPr id="6" name="TextBox 5"/>
          <p:cNvSpPr txBox="1"/>
          <p:nvPr/>
        </p:nvSpPr>
        <p:spPr>
          <a:xfrm>
            <a:off x="680224" y="2002906"/>
            <a:ext cx="4189950" cy="4385816"/>
          </a:xfrm>
          <a:prstGeom prst="rect">
            <a:avLst/>
          </a:prstGeom>
          <a:noFill/>
        </p:spPr>
        <p:txBody>
          <a:bodyPr wrap="square" rtlCol="0">
            <a:spAutoFit/>
          </a:bodyPr>
          <a:lstStyle/>
          <a:p>
            <a:pPr marL="285750" indent="-285750">
              <a:spcAft>
                <a:spcPts val="1800"/>
              </a:spcAft>
              <a:buFont typeface="Arial"/>
              <a:buChar char="•"/>
            </a:pPr>
            <a:r>
              <a:rPr lang="en-US" dirty="0">
                <a:solidFill>
                  <a:srgbClr val="5A5B5E"/>
                </a:solidFill>
                <a:latin typeface="Arial"/>
                <a:cs typeface="Arial"/>
              </a:rPr>
              <a:t>10-step process established by the governments, donors, and partners experienced in CIP development and execution to date</a:t>
            </a:r>
          </a:p>
          <a:p>
            <a:pPr marL="285750" indent="-285750">
              <a:spcAft>
                <a:spcPts val="1800"/>
              </a:spcAft>
              <a:buFont typeface="Arial"/>
              <a:buChar char="•"/>
            </a:pPr>
            <a:r>
              <a:rPr lang="en-US" dirty="0">
                <a:solidFill>
                  <a:srgbClr val="5A5B5E"/>
                </a:solidFill>
                <a:latin typeface="Arial"/>
                <a:cs typeface="Arial"/>
              </a:rPr>
              <a:t>Steps cover planning, development, and execution</a:t>
            </a:r>
          </a:p>
          <a:p>
            <a:pPr marL="285750" indent="-285750">
              <a:spcAft>
                <a:spcPts val="1800"/>
              </a:spcAft>
              <a:buFont typeface="Arial"/>
              <a:buChar char="•"/>
            </a:pPr>
            <a:r>
              <a:rPr lang="en-US" dirty="0">
                <a:solidFill>
                  <a:srgbClr val="5A5B5E"/>
                </a:solidFill>
                <a:latin typeface="Arial"/>
                <a:cs typeface="Arial"/>
              </a:rPr>
              <a:t>Not every country will move through all of the 10 steps or use all tools/templates in the CIP Resource Kit</a:t>
            </a:r>
          </a:p>
          <a:p>
            <a:pPr marL="285750" indent="-285750">
              <a:spcAft>
                <a:spcPts val="1800"/>
              </a:spcAft>
              <a:buFont typeface="Arial"/>
              <a:buChar char="•"/>
            </a:pPr>
            <a:r>
              <a:rPr lang="en-US" dirty="0">
                <a:solidFill>
                  <a:schemeClr val="tx1">
                    <a:lumMod val="65000"/>
                    <a:lumOff val="35000"/>
                  </a:schemeClr>
                </a:solidFill>
                <a:latin typeface="Arial"/>
                <a:cs typeface="Arial"/>
              </a:rPr>
              <a:t>The CIP Resource Kit contains tools and resources to </a:t>
            </a:r>
            <a:r>
              <a:rPr lang="en-US" dirty="0">
                <a:solidFill>
                  <a:srgbClr val="5A5B5E"/>
                </a:solidFill>
                <a:latin typeface="Arial"/>
                <a:cs typeface="Arial"/>
              </a:rPr>
              <a:t>support different goals, timeframes, and budgets</a:t>
            </a:r>
            <a:endParaRPr lang="en-US" dirty="0">
              <a:solidFill>
                <a:srgbClr val="FF0000"/>
              </a:solidFill>
              <a:latin typeface="Arial"/>
              <a:cs typeface="Arial"/>
            </a:endParaRPr>
          </a:p>
        </p:txBody>
      </p:sp>
      <p:graphicFrame>
        <p:nvGraphicFramePr>
          <p:cNvPr id="11" name="Diagram 10" descr="Plan&#10;Step 1: Obtain buy-in and secure resources for CIP development&#10;Step 2: Prepare for CIP development. Develop&#10;Step 3: Conduct a situational analysis&#10;Step 4: Formulate a technical strategy and implementation plan&#10;Step 5: Estimate costs and resource gap and iterate technical strategy&#10;Step 6: Finalize institutional arrangements for execution&#10;Step 7: Secure final approval and launch the CIP&#10;Execute&#10;Step 8: Provide effective stewardship for CIP execution&#10;Step 9: Design and implement performance monitoring mechanisms&#10;Step 10: Conduct continuous resource mobilization&#10;">
            <a:extLst>
              <a:ext uri="{FF2B5EF4-FFF2-40B4-BE49-F238E27FC236}">
                <a16:creationId xmlns:a16="http://schemas.microsoft.com/office/drawing/2014/main" id="{0EEE85C4-4131-4C32-9DA6-DAE5378E23A9}"/>
              </a:ext>
            </a:extLst>
          </p:cNvPr>
          <p:cNvGraphicFramePr/>
          <p:nvPr>
            <p:extLst>
              <p:ext uri="{D42A27DB-BD31-4B8C-83A1-F6EECF244321}">
                <p14:modId xmlns:p14="http://schemas.microsoft.com/office/powerpoint/2010/main" val="3632864701"/>
              </p:ext>
            </p:extLst>
          </p:nvPr>
        </p:nvGraphicFramePr>
        <p:xfrm>
          <a:off x="5387009" y="1708655"/>
          <a:ext cx="3391903" cy="4632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10" name="TextBox 9"/>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10</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130780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C183D7F6-B498-43B3-948B-1728B52AA6E4}">
                <adec:decorative xmlns:adec="http://schemas.microsoft.com/office/drawing/2017/decorative" val="1"/>
              </a:ext>
            </a:extLst>
          </p:cNvPr>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itle"/>
          <p:cNvSpPr>
            <a:spLocks noGrp="1"/>
          </p:cNvSpPr>
          <p:nvPr>
            <p:ph type="title" idx="4294967295"/>
          </p:nvPr>
        </p:nvSpPr>
        <p:spPr>
          <a:xfrm>
            <a:off x="579863" y="687835"/>
            <a:ext cx="7638501"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bg1"/>
                </a:solidFill>
                <a:effectLst/>
                <a:uLnTx/>
                <a:uFillTx/>
                <a:latin typeface="Arial"/>
                <a:ea typeface="+mn-ea"/>
                <a:cs typeface="Arial"/>
              </a:rPr>
              <a:t>CIP 10-Step Process: Phase 1</a:t>
            </a:r>
          </a:p>
        </p:txBody>
      </p:sp>
      <p:sp>
        <p:nvSpPr>
          <p:cNvPr id="10" name="TextBox 9">
            <a:extLst>
              <a:ext uri="{FF2B5EF4-FFF2-40B4-BE49-F238E27FC236}">
                <a16:creationId xmlns:a16="http://schemas.microsoft.com/office/drawing/2014/main" id="{05A0C221-44A6-4E6E-AC8E-425055FEC27E}"/>
              </a:ext>
            </a:extLst>
          </p:cNvPr>
          <p:cNvSpPr txBox="1"/>
          <p:nvPr/>
        </p:nvSpPr>
        <p:spPr>
          <a:xfrm>
            <a:off x="713594" y="1978760"/>
            <a:ext cx="7504770" cy="1785104"/>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Phase 1: Plan</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1: Obtain Buy-in and Secure Resources for CIP Development</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2: Prepare for CIP Development</a:t>
            </a:r>
          </a:p>
        </p:txBody>
      </p:sp>
      <p:sp>
        <p:nvSpPr>
          <p:cNvPr id="29" name="Rectangle 28">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TextBox 29"/>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32" name="TextBox 31"/>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11</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3473386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C183D7F6-B498-43B3-948B-1728B52AA6E4}">
                <adec:decorative xmlns:adec="http://schemas.microsoft.com/office/drawing/2017/decorative" val="1"/>
              </a:ext>
            </a:extLst>
          </p:cNvPr>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itle"/>
          <p:cNvSpPr>
            <a:spLocks noGrp="1"/>
          </p:cNvSpPr>
          <p:nvPr>
            <p:ph type="title" idx="4294967295"/>
          </p:nvPr>
        </p:nvSpPr>
        <p:spPr>
          <a:xfrm>
            <a:off x="579863" y="687835"/>
            <a:ext cx="7638501"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bg1"/>
                </a:solidFill>
                <a:effectLst/>
                <a:uLnTx/>
                <a:uFillTx/>
                <a:latin typeface="Arial"/>
                <a:ea typeface="+mn-ea"/>
                <a:cs typeface="Arial"/>
              </a:rPr>
              <a:t>CIP 10-Step Process: Phase 2</a:t>
            </a:r>
          </a:p>
        </p:txBody>
      </p:sp>
      <p:sp>
        <p:nvSpPr>
          <p:cNvPr id="10" name="TextBox 9">
            <a:extLst>
              <a:ext uri="{FF2B5EF4-FFF2-40B4-BE49-F238E27FC236}">
                <a16:creationId xmlns:a16="http://schemas.microsoft.com/office/drawing/2014/main" id="{E79CC2C2-5A93-415E-80A8-65C40F044C06}"/>
              </a:ext>
            </a:extLst>
          </p:cNvPr>
          <p:cNvSpPr txBox="1"/>
          <p:nvPr/>
        </p:nvSpPr>
        <p:spPr>
          <a:xfrm>
            <a:off x="713678" y="1818804"/>
            <a:ext cx="7504770" cy="3708708"/>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Phase 2: Develop</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3: Conduct a Situational Analysis</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4: Formulate a Technical Strategy and Implementation Plan</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5: Estimate Costs and Resource Gap, and Iterate Technical Strategy</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6: Finalize Institutional Arrangements for Execution</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7: Secure Final Approval and Launch the CIP</a:t>
            </a:r>
          </a:p>
        </p:txBody>
      </p:sp>
      <p:sp>
        <p:nvSpPr>
          <p:cNvPr id="29" name="Rectangle 28">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TextBox 29"/>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32" name="TextBox 31"/>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12</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3322995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C183D7F6-B498-43B3-948B-1728B52AA6E4}">
                <adec:decorative xmlns:adec="http://schemas.microsoft.com/office/drawing/2017/decorative" val="1"/>
              </a:ext>
            </a:extLst>
          </p:cNvPr>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itle"/>
          <p:cNvSpPr>
            <a:spLocks noGrp="1"/>
          </p:cNvSpPr>
          <p:nvPr>
            <p:ph type="title" idx="4294967295"/>
          </p:nvPr>
        </p:nvSpPr>
        <p:spPr>
          <a:xfrm>
            <a:off x="579863" y="687835"/>
            <a:ext cx="7638501"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bg1"/>
                </a:solidFill>
                <a:effectLst/>
                <a:uLnTx/>
                <a:uFillTx/>
                <a:latin typeface="Arial"/>
                <a:ea typeface="+mn-ea"/>
                <a:cs typeface="Arial"/>
              </a:rPr>
              <a:t>CIP 10-Step Process: Phase 3</a:t>
            </a:r>
          </a:p>
        </p:txBody>
      </p:sp>
      <p:sp>
        <p:nvSpPr>
          <p:cNvPr id="10" name="TextBox 9">
            <a:extLst>
              <a:ext uri="{FF2B5EF4-FFF2-40B4-BE49-F238E27FC236}">
                <a16:creationId xmlns:a16="http://schemas.microsoft.com/office/drawing/2014/main" id="{395C3194-F367-4CEC-B635-EF95304932AC}"/>
              </a:ext>
            </a:extLst>
          </p:cNvPr>
          <p:cNvSpPr txBox="1"/>
          <p:nvPr/>
        </p:nvSpPr>
        <p:spPr>
          <a:xfrm>
            <a:off x="713678" y="1902225"/>
            <a:ext cx="7504770" cy="2862322"/>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Phase 3: Execute</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8: Provide Effective Stewardship for CIP Execution</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9: Design and Implement Performance Monitoring Mechanisms</a:t>
            </a:r>
          </a:p>
          <a:p>
            <a:pPr marL="742950" lvl="1" indent="-285750">
              <a:spcAft>
                <a:spcPts val="1800"/>
              </a:spcAft>
              <a:buFont typeface="Arial"/>
              <a:buChar char="•"/>
            </a:pPr>
            <a:r>
              <a:rPr lang="en-US" sz="2000" dirty="0">
                <a:solidFill>
                  <a:schemeClr val="tx1">
                    <a:lumMod val="65000"/>
                    <a:lumOff val="35000"/>
                  </a:schemeClr>
                </a:solidFill>
                <a:latin typeface="Arial"/>
                <a:cs typeface="Arial"/>
              </a:rPr>
              <a:t>Step 10: Conduct Continuous Resource Mobilization</a:t>
            </a:r>
          </a:p>
          <a:p>
            <a:pPr lvl="1">
              <a:spcAft>
                <a:spcPts val="1800"/>
              </a:spcAft>
            </a:pPr>
            <a:endParaRPr lang="en-US" sz="2000" dirty="0">
              <a:solidFill>
                <a:srgbClr val="FF0000"/>
              </a:solidFill>
              <a:latin typeface="Arial"/>
              <a:cs typeface="Arial"/>
            </a:endParaRPr>
          </a:p>
        </p:txBody>
      </p:sp>
      <p:sp>
        <p:nvSpPr>
          <p:cNvPr id="29" name="Rectangle 28">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TextBox 29"/>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32" name="TextBox 31"/>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13</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662813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468351" y="685518"/>
            <a:ext cx="7863211" cy="107721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Typical Resource Commitments for CIP Development</a:t>
            </a:r>
          </a:p>
        </p:txBody>
      </p:sp>
      <p:cxnSp>
        <p:nvCxnSpPr>
          <p:cNvPr id="23" name="Straight Connector 22">
            <a:extLst>
              <a:ext uri="{C183D7F6-B498-43B3-948B-1728B52AA6E4}">
                <adec:decorative xmlns:adec="http://schemas.microsoft.com/office/drawing/2017/decorative" val="1"/>
              </a:ext>
            </a:extLst>
          </p:cNvPr>
          <p:cNvCxnSpPr/>
          <p:nvPr/>
        </p:nvCxnSpPr>
        <p:spPr>
          <a:xfrm>
            <a:off x="546410" y="1818491"/>
            <a:ext cx="7672038"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713678" y="2028569"/>
            <a:ext cx="3697336" cy="4401205"/>
          </a:xfrm>
          <a:prstGeom prst="rect">
            <a:avLst/>
          </a:prstGeom>
        </p:spPr>
        <p:txBody>
          <a:bodyPr wrap="square">
            <a:spAutoFit/>
          </a:bodyPr>
          <a:lstStyle/>
          <a:p>
            <a:pPr>
              <a:spcAft>
                <a:spcPts val="1800"/>
              </a:spcAft>
            </a:pPr>
            <a:r>
              <a:rPr lang="en-US" sz="2000" b="1" dirty="0">
                <a:solidFill>
                  <a:srgbClr val="5A5B5E"/>
                </a:solidFill>
                <a:latin typeface="Arial"/>
                <a:cs typeface="Arial"/>
              </a:rPr>
              <a:t>Ministry of Health Commitments </a:t>
            </a:r>
          </a:p>
          <a:p>
            <a:pPr marL="285750" indent="-285750">
              <a:spcAft>
                <a:spcPts val="1800"/>
              </a:spcAft>
              <a:buFont typeface="Arial"/>
              <a:buChar char="•"/>
            </a:pPr>
            <a:r>
              <a:rPr lang="en-US" dirty="0">
                <a:solidFill>
                  <a:srgbClr val="5A5B5E"/>
                </a:solidFill>
                <a:latin typeface="Arial"/>
                <a:cs typeface="Arial"/>
              </a:rPr>
              <a:t>1 staff to act as MOH Focal Point</a:t>
            </a:r>
          </a:p>
          <a:p>
            <a:pPr marL="285750" indent="-285750">
              <a:spcAft>
                <a:spcPts val="1800"/>
              </a:spcAft>
              <a:buFont typeface="Arial"/>
              <a:buChar char="•"/>
            </a:pPr>
            <a:r>
              <a:rPr lang="en-US" dirty="0">
                <a:solidFill>
                  <a:srgbClr val="5A5B5E"/>
                </a:solidFill>
                <a:latin typeface="Arial"/>
                <a:cs typeface="Arial"/>
              </a:rPr>
              <a:t>1 staff to act as CIP Project Manager (may be an MOH staff member or a consultant)</a:t>
            </a:r>
          </a:p>
          <a:p>
            <a:pPr marL="285750" indent="-285750">
              <a:spcAft>
                <a:spcPts val="1800"/>
              </a:spcAft>
              <a:buFont typeface="Arial"/>
              <a:buChar char="•"/>
            </a:pPr>
            <a:r>
              <a:rPr lang="en-US" dirty="0">
                <a:solidFill>
                  <a:srgbClr val="5A5B5E"/>
                </a:solidFill>
                <a:latin typeface="Arial"/>
                <a:cs typeface="Arial"/>
              </a:rPr>
              <a:t>1 staff to act as monitoring and evaluation officer</a:t>
            </a:r>
          </a:p>
          <a:p>
            <a:pPr marL="285750" indent="-285750">
              <a:spcAft>
                <a:spcPts val="1800"/>
              </a:spcAft>
              <a:buFont typeface="Arial"/>
              <a:buChar char="•"/>
            </a:pPr>
            <a:r>
              <a:rPr lang="en-US" dirty="0">
                <a:solidFill>
                  <a:srgbClr val="5A5B5E"/>
                </a:solidFill>
                <a:latin typeface="Arial"/>
                <a:cs typeface="Arial"/>
              </a:rPr>
              <a:t>Office space and basic administrative support for any in-country technical assistance</a:t>
            </a:r>
          </a:p>
        </p:txBody>
      </p:sp>
      <p:sp>
        <p:nvSpPr>
          <p:cNvPr id="2" name="Rectangle 1"/>
          <p:cNvSpPr/>
          <p:nvPr/>
        </p:nvSpPr>
        <p:spPr>
          <a:xfrm>
            <a:off x="4571999" y="2028569"/>
            <a:ext cx="3646449" cy="4170372"/>
          </a:xfrm>
          <a:prstGeom prst="rect">
            <a:avLst/>
          </a:prstGeom>
        </p:spPr>
        <p:txBody>
          <a:bodyPr wrap="square">
            <a:spAutoFit/>
          </a:bodyPr>
          <a:lstStyle/>
          <a:p>
            <a:pPr>
              <a:spcAft>
                <a:spcPts val="1800"/>
              </a:spcAft>
            </a:pPr>
            <a:r>
              <a:rPr lang="en-US" sz="2000" b="1" dirty="0">
                <a:solidFill>
                  <a:srgbClr val="5A5B5E"/>
                </a:solidFill>
                <a:latin typeface="Arial"/>
                <a:cs typeface="Arial"/>
              </a:rPr>
              <a:t>Partner/Donor Commitments</a:t>
            </a:r>
          </a:p>
          <a:p>
            <a:pPr marL="285750" indent="-285750">
              <a:spcAft>
                <a:spcPts val="1800"/>
              </a:spcAft>
              <a:buFont typeface="Arial"/>
              <a:buChar char="•"/>
            </a:pPr>
            <a:r>
              <a:rPr lang="en-US" dirty="0">
                <a:solidFill>
                  <a:srgbClr val="5A5B5E"/>
                </a:solidFill>
                <a:latin typeface="Arial"/>
                <a:cs typeface="Arial"/>
              </a:rPr>
              <a:t>Program information and feedback throughout the process</a:t>
            </a:r>
          </a:p>
          <a:p>
            <a:pPr marL="285750" indent="-285750">
              <a:spcAft>
                <a:spcPts val="1800"/>
              </a:spcAft>
              <a:buFont typeface="Arial"/>
              <a:buChar char="•"/>
            </a:pPr>
            <a:r>
              <a:rPr lang="en-US" dirty="0">
                <a:solidFill>
                  <a:srgbClr val="5A5B5E"/>
                </a:solidFill>
                <a:latin typeface="Arial"/>
                <a:cs typeface="Arial"/>
              </a:rPr>
              <a:t>Seconded staff for CIP process, part- or full-time</a:t>
            </a:r>
          </a:p>
          <a:p>
            <a:pPr marL="285750" indent="-285750">
              <a:spcAft>
                <a:spcPts val="1800"/>
              </a:spcAft>
              <a:buFont typeface="Arial"/>
              <a:buChar char="•"/>
            </a:pPr>
            <a:r>
              <a:rPr lang="en-US" dirty="0">
                <a:solidFill>
                  <a:srgbClr val="5A5B5E"/>
                </a:solidFill>
                <a:latin typeface="Arial"/>
                <a:cs typeface="Arial"/>
              </a:rPr>
              <a:t>Support for other CIP costs at request of the government (e.g., for national and/or regional consultative workshops or for consultants)</a:t>
            </a:r>
          </a:p>
        </p:txBody>
      </p: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14</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3750670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481832" y="691388"/>
            <a:ext cx="8046523"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Next Steps</a:t>
            </a:r>
          </a:p>
        </p:txBody>
      </p:sp>
      <p:sp>
        <p:nvSpPr>
          <p:cNvPr id="15" name="TextBox 14"/>
          <p:cNvSpPr txBox="1"/>
          <p:nvPr/>
        </p:nvSpPr>
        <p:spPr>
          <a:xfrm>
            <a:off x="4751022" y="1563756"/>
            <a:ext cx="3489729" cy="3016210"/>
          </a:xfrm>
          <a:prstGeom prst="rect">
            <a:avLst/>
          </a:prstGeom>
          <a:noFill/>
        </p:spPr>
        <p:txBody>
          <a:bodyPr wrap="square" rtlCol="0">
            <a:spAutoFit/>
          </a:bodyPr>
          <a:lstStyle/>
          <a:p>
            <a:pPr>
              <a:spcAft>
                <a:spcPts val="1800"/>
              </a:spcAft>
            </a:pPr>
            <a:r>
              <a:rPr lang="en-US" sz="2000" dirty="0">
                <a:solidFill>
                  <a:srgbClr val="5A5B5E"/>
                </a:solidFill>
                <a:latin typeface="Arial"/>
                <a:cs typeface="Arial"/>
              </a:rPr>
              <a:t>[Add actions or decision points to move the process forward, e.g., </a:t>
            </a:r>
          </a:p>
          <a:p>
            <a:pPr marL="342900" indent="-342900">
              <a:spcAft>
                <a:spcPts val="1800"/>
              </a:spcAft>
              <a:buFont typeface="Arial" panose="020B0604020202020204" pitchFamily="34" charset="0"/>
              <a:buChar char="•"/>
            </a:pPr>
            <a:r>
              <a:rPr lang="en-US" sz="2000" dirty="0">
                <a:solidFill>
                  <a:srgbClr val="5A5B5E"/>
                </a:solidFill>
                <a:latin typeface="Arial"/>
                <a:cs typeface="Arial"/>
              </a:rPr>
              <a:t>Assess the MOH’s interest, needs, and resources</a:t>
            </a:r>
          </a:p>
          <a:p>
            <a:pPr marL="342900" indent="-342900">
              <a:spcAft>
                <a:spcPts val="1800"/>
              </a:spcAft>
              <a:buFont typeface="Arial" panose="020B0604020202020204" pitchFamily="34" charset="0"/>
              <a:buChar char="•"/>
            </a:pPr>
            <a:r>
              <a:rPr lang="en-US" sz="2000" dirty="0">
                <a:solidFill>
                  <a:srgbClr val="5A5B5E"/>
                </a:solidFill>
                <a:latin typeface="Arial"/>
                <a:cs typeface="Arial"/>
              </a:rPr>
              <a:t>Discuss resource gaps with donors]</a:t>
            </a:r>
          </a:p>
        </p:txBody>
      </p:sp>
      <p:cxnSp>
        <p:nvCxnSpPr>
          <p:cNvPr id="23" name="Straight Connector 22">
            <a:extLst>
              <a:ext uri="{C183D7F6-B498-43B3-948B-1728B52AA6E4}">
                <adec:decorative xmlns:adec="http://schemas.microsoft.com/office/drawing/2017/decorative" val="1"/>
              </a:ext>
            </a:extLst>
          </p:cNvPr>
          <p:cNvCxnSpPr/>
          <p:nvPr/>
        </p:nvCxnSpPr>
        <p:spPr>
          <a:xfrm>
            <a:off x="575762" y="1329045"/>
            <a:ext cx="7664989"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0" name="Rectangle 39">
            <a:extLst>
              <a:ext uri="{C183D7F6-B498-43B3-948B-1728B52AA6E4}">
                <adec:decorative xmlns:adec="http://schemas.microsoft.com/office/drawing/2017/decorative" val="1"/>
              </a:ext>
            </a:extLst>
          </p:cNvPr>
          <p:cNvSpPr/>
          <p:nvPr/>
        </p:nvSpPr>
        <p:spPr>
          <a:xfrm>
            <a:off x="547882" y="1563756"/>
            <a:ext cx="3924059" cy="4428461"/>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809095" y="1803820"/>
            <a:ext cx="3383765" cy="2751522"/>
          </a:xfrm>
          <a:prstGeom prst="rect">
            <a:avLst/>
          </a:prstGeom>
          <a:noFill/>
          <a:ln>
            <a:noFill/>
          </a:ln>
        </p:spPr>
        <p:txBody>
          <a:bodyPr wrap="square" rtlCol="0">
            <a:spAutoFit/>
          </a:bodyPr>
          <a:lstStyle/>
          <a:p>
            <a:pPr algn="ctr">
              <a:lnSpc>
                <a:spcPct val="90000"/>
              </a:lnSpc>
            </a:pPr>
            <a:r>
              <a:rPr lang="en-US" sz="1600" dirty="0">
                <a:solidFill>
                  <a:schemeClr val="tx1">
                    <a:lumMod val="65000"/>
                    <a:lumOff val="35000"/>
                  </a:schemeClr>
                </a:solidFill>
                <a:latin typeface="Arial"/>
                <a:cs typeface="Arial"/>
              </a:rPr>
              <a:t>“The CIP accomplished what had never happened before. And frankly, when this task force started happening, it was something very unique. We had never seen before the minister, the director general, and the secretaries sitting at the table. Not just from health but from the Population Welfare Department and the family planning NGO stakeholders. All at the same table discussing the quality of data.”</a:t>
            </a:r>
          </a:p>
        </p:txBody>
      </p:sp>
      <p:sp>
        <p:nvSpPr>
          <p:cNvPr id="42" name="Rectangle 41"/>
          <p:cNvSpPr/>
          <p:nvPr/>
        </p:nvSpPr>
        <p:spPr>
          <a:xfrm>
            <a:off x="903248" y="4791678"/>
            <a:ext cx="3163755" cy="1107996"/>
          </a:xfrm>
          <a:prstGeom prst="rect">
            <a:avLst/>
          </a:prstGeom>
        </p:spPr>
        <p:txBody>
          <a:bodyPr wrap="square">
            <a:spAutoFit/>
          </a:bodyPr>
          <a:lstStyle/>
          <a:p>
            <a:pPr algn="ctr"/>
            <a:r>
              <a:rPr lang="en-US" sz="1400" b="1" dirty="0">
                <a:solidFill>
                  <a:srgbClr val="58BDA2"/>
                </a:solidFill>
                <a:latin typeface="Arial"/>
                <a:cs typeface="Arial"/>
              </a:rPr>
              <a:t>Dr. Tabinda Sarosh</a:t>
            </a:r>
            <a:r>
              <a:rPr lang="en-US" sz="1300" dirty="0">
                <a:solidFill>
                  <a:srgbClr val="58BDA2"/>
                </a:solidFill>
                <a:latin typeface="Arial"/>
                <a:cs typeface="Arial"/>
              </a:rPr>
              <a:t>, </a:t>
            </a:r>
          </a:p>
          <a:p>
            <a:pPr algn="ctr"/>
            <a:r>
              <a:rPr lang="en-US" sz="1300" dirty="0">
                <a:solidFill>
                  <a:srgbClr val="58BDA2"/>
                </a:solidFill>
                <a:latin typeface="Arial"/>
                <a:cs typeface="Arial"/>
              </a:rPr>
              <a:t>Pathfinder Country Director</a:t>
            </a:r>
            <a:br>
              <a:rPr lang="en-US" sz="1300" dirty="0">
                <a:solidFill>
                  <a:srgbClr val="58BDA2"/>
                </a:solidFill>
                <a:latin typeface="Arial"/>
                <a:cs typeface="Arial"/>
              </a:rPr>
            </a:br>
            <a:r>
              <a:rPr lang="en-US" sz="1300" dirty="0">
                <a:solidFill>
                  <a:srgbClr val="58BDA2"/>
                </a:solidFill>
                <a:latin typeface="Arial"/>
                <a:cs typeface="Arial"/>
              </a:rPr>
              <a:t>Pakistan</a:t>
            </a:r>
          </a:p>
          <a:p>
            <a:pPr algn="ctr"/>
            <a:r>
              <a:rPr lang="en-US" sz="1300" i="1" dirty="0">
                <a:solidFill>
                  <a:srgbClr val="58BDA2"/>
                </a:solidFill>
                <a:latin typeface="Arial"/>
                <a:cs typeface="Arial"/>
              </a:rPr>
              <a:t>(Family Planning CIP Resource Kit: What We Heard)</a:t>
            </a:r>
          </a:p>
        </p:txBody>
      </p: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15</a:t>
            </a:fld>
            <a:endParaRPr lang="en-US" sz="1000" b="1" dirty="0">
              <a:solidFill>
                <a:srgbClr val="FFFFFF"/>
              </a:solidFill>
              <a:latin typeface="Arial"/>
              <a:cs typeface="Arial"/>
            </a:endParaRPr>
          </a:p>
        </p:txBody>
      </p:sp>
      <p:cxnSp>
        <p:nvCxnSpPr>
          <p:cNvPr id="12" name="Straight Connector 11">
            <a:extLst>
              <a:ext uri="{C183D7F6-B498-43B3-948B-1728B52AA6E4}">
                <adec:decorative xmlns:adec="http://schemas.microsoft.com/office/drawing/2017/decorative" val="1"/>
              </a:ext>
            </a:extLst>
          </p:cNvPr>
          <p:cNvCxnSpPr/>
          <p:nvPr/>
        </p:nvCxnSpPr>
        <p:spPr>
          <a:xfrm>
            <a:off x="903249" y="4660821"/>
            <a:ext cx="3163755"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9908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C183D7F6-B498-43B3-948B-1728B52AA6E4}">
                <adec:decorative xmlns:adec="http://schemas.microsoft.com/office/drawing/2017/decorative" val="1"/>
              </a:ext>
            </a:extLst>
          </p:cNvPr>
          <p:cNvSpPr/>
          <p:nvPr/>
        </p:nvSpPr>
        <p:spPr>
          <a:xfrm>
            <a:off x="0" y="1812291"/>
            <a:ext cx="9144000" cy="504571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14" name="Rectangle 13">
            <a:extLst>
              <a:ext uri="{C183D7F6-B498-43B3-948B-1728B52AA6E4}">
                <adec:decorative xmlns:adec="http://schemas.microsoft.com/office/drawing/2017/decorative" val="1"/>
              </a:ext>
            </a:extLst>
          </p:cNvPr>
          <p:cNvSpPr/>
          <p:nvPr/>
        </p:nvSpPr>
        <p:spPr>
          <a:xfrm>
            <a:off x="0" y="0"/>
            <a:ext cx="9144000" cy="181229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p:cNvSpPr>
            <a:spLocks noGrp="1"/>
          </p:cNvSpPr>
          <p:nvPr>
            <p:ph type="title" idx="4294967295"/>
          </p:nvPr>
        </p:nvSpPr>
        <p:spPr>
          <a:xfrm>
            <a:off x="254070" y="877405"/>
            <a:ext cx="2608150"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bg1"/>
                </a:solidFill>
                <a:effectLst/>
                <a:uLnTx/>
                <a:uFillTx/>
                <a:latin typeface="Arial"/>
                <a:ea typeface="+mn-ea"/>
                <a:cs typeface="Arial"/>
              </a:rPr>
              <a:t>Thank You</a:t>
            </a:r>
          </a:p>
        </p:txBody>
      </p:sp>
      <p:sp>
        <p:nvSpPr>
          <p:cNvPr id="7" name="Rectangle 6"/>
          <p:cNvSpPr/>
          <p:nvPr/>
        </p:nvSpPr>
        <p:spPr>
          <a:xfrm>
            <a:off x="275941" y="2572965"/>
            <a:ext cx="5243913" cy="646331"/>
          </a:xfrm>
          <a:prstGeom prst="rect">
            <a:avLst/>
          </a:prstGeom>
        </p:spPr>
        <p:txBody>
          <a:bodyPr wrap="square">
            <a:spAutoFit/>
          </a:bodyPr>
          <a:lstStyle/>
          <a:p>
            <a:pPr lvl="0"/>
            <a:r>
              <a:rPr lang="en-US" sz="1200" dirty="0">
                <a:solidFill>
                  <a:schemeClr val="tx1">
                    <a:lumMod val="50000"/>
                    <a:lumOff val="50000"/>
                  </a:schemeClr>
                </a:solidFill>
                <a:latin typeface="Arial"/>
                <a:cs typeface="Arial"/>
              </a:rPr>
              <a:t>The information provided in this document is not official U.S. Government information and does not necessarily represent the views or positions of the U.S. Agency for International Development.</a:t>
            </a:r>
          </a:p>
        </p:txBody>
      </p:sp>
      <p:sp>
        <p:nvSpPr>
          <p:cNvPr id="8" name="Text Box 12"/>
          <p:cNvSpPr txBox="1"/>
          <p:nvPr/>
        </p:nvSpPr>
        <p:spPr>
          <a:xfrm>
            <a:off x="275941" y="3394350"/>
            <a:ext cx="5243913" cy="2416391"/>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val="1"/>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fontAlgn="base">
              <a:spcAft>
                <a:spcPts val="600"/>
              </a:spcAft>
              <a:defRPr/>
            </a:pPr>
            <a:r>
              <a:rPr lang="en-US" sz="1200" dirty="0">
                <a:solidFill>
                  <a:srgbClr val="7F7F7F"/>
                </a:solidFill>
                <a:latin typeface="Arial"/>
              </a:rPr>
              <a:t>Health Policy Plus (HP+) is a seven-year cooperative agreement funded by the U.S. Agency for International Development under Agreement No. AID-OAA-A-15-00051, beginning August 28, 2015. The project’s HIV activities are supported by the U.S. President’s Emergency Plan for AIDS Relief (PEPFAR). HP+ is implemented by Palladium, in collaboration with Avenir Health, Futures Group Global Outreach, Plan International USA, Population Reference Bureau, RTI International, </a:t>
            </a:r>
            <a:r>
              <a:rPr lang="en-US" sz="1200" dirty="0" err="1">
                <a:solidFill>
                  <a:srgbClr val="7F7F7F"/>
                </a:solidFill>
                <a:latin typeface="Arial"/>
              </a:rPr>
              <a:t>ThinkWell</a:t>
            </a:r>
            <a:r>
              <a:rPr lang="en-US" sz="1200" dirty="0">
                <a:solidFill>
                  <a:srgbClr val="7F7F7F"/>
                </a:solidFill>
                <a:latin typeface="Arial"/>
              </a:rPr>
              <a:t>, and the White Ribbon Alliance for Safe Motherhood.</a:t>
            </a:r>
          </a:p>
          <a:p>
            <a:pPr>
              <a:spcAft>
                <a:spcPts val="600"/>
              </a:spcAft>
            </a:pPr>
            <a:r>
              <a:rPr lang="en-US" sz="1200" dirty="0">
                <a:solidFill>
                  <a:srgbClr val="7F7F7F"/>
                </a:solidFill>
                <a:latin typeface="Arial" panose="020B0604020202020204" pitchFamily="34" charset="0"/>
                <a:ea typeface="+mn-lt"/>
                <a:cs typeface="Arial" panose="020B0604020202020204" pitchFamily="34" charset="0"/>
              </a:rPr>
              <a:t>This resource was revised in 2022 by the CIP Technical Working Group, including technical contributions from Knowledge Success, Momentum Country and Global Leadership, and Track20.</a:t>
            </a:r>
            <a:endParaRPr lang="en-US" dirty="0">
              <a:solidFill>
                <a:srgbClr val="7F7F7F"/>
              </a:solidFill>
              <a:latin typeface="Arial" panose="020B0604020202020204" pitchFamily="34" charset="0"/>
              <a:cs typeface="Arial" panose="020B0604020202020204" pitchFamily="34" charset="0"/>
            </a:endParaRPr>
          </a:p>
          <a:p>
            <a:pPr algn="just">
              <a:spcAft>
                <a:spcPts val="600"/>
              </a:spcAft>
            </a:pPr>
            <a:endParaRPr lang="en-US" sz="1000" dirty="0">
              <a:solidFill>
                <a:srgbClr val="000000"/>
              </a:solidFill>
              <a:latin typeface="Times" panose="02020603050405020304" pitchFamily="18" charset="0"/>
              <a:ea typeface="MS Mincho" panose="02020609040205080304" pitchFamily="49" charset="-128"/>
              <a:cs typeface="Times New Roman" panose="02020603050405020304" pitchFamily="18" charset="0"/>
            </a:endParaRPr>
          </a:p>
          <a:p>
            <a:pPr marL="0" marR="0">
              <a:lnSpc>
                <a:spcPct val="115000"/>
              </a:lnSpc>
              <a:spcAft>
                <a:spcPts val="600"/>
              </a:spcAft>
            </a:pP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6" name="Text Box 10"/>
          <p:cNvSpPr txBox="1"/>
          <p:nvPr/>
        </p:nvSpPr>
        <p:spPr>
          <a:xfrm>
            <a:off x="5795795" y="2525871"/>
            <a:ext cx="3152708" cy="2613122"/>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val="1"/>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Contact Us</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p>
            <a:pPr marL="0" marR="0">
              <a:spcBef>
                <a:spcPts val="0"/>
              </a:spcBef>
              <a:spcAft>
                <a:spcPts val="0"/>
              </a:spcAft>
            </a:pPr>
            <a:r>
              <a:rPr lang="en-US" sz="1000" dirty="0">
                <a:effectLst/>
                <a:latin typeface="Arial" panose="020B0604020202020204" pitchFamily="34" charset="0"/>
                <a:ea typeface="MS Mincho" panose="02020609040205080304" pitchFamily="49" charset="-128"/>
                <a:cs typeface="Times New Roman" panose="02020603050405020304" pitchFamily="18" charset="0"/>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p>
            <a:pPr>
              <a:lnSpc>
                <a:spcPct val="115000"/>
              </a:lnSpc>
            </a:pPr>
            <a:r>
              <a:rPr lang="en-US" sz="1400" b="1" dirty="0">
                <a:solidFill>
                  <a:srgbClr val="7F7F7F"/>
                </a:solidFill>
                <a:latin typeface="Arial" panose="020B0604020202020204" pitchFamily="34" charset="0"/>
                <a:ea typeface="MS Mincho" panose="02020609040205080304" pitchFamily="49" charset="-128"/>
                <a:cs typeface="Times New Roman" panose="02020603050405020304" pitchFamily="18" charset="0"/>
              </a:rPr>
              <a:t>Health Policy Plus</a:t>
            </a:r>
          </a:p>
          <a:p>
            <a:pPr>
              <a:lnSpc>
                <a:spcPct val="115000"/>
              </a:lnSpc>
            </a:pP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Palladium</a:t>
            </a:r>
          </a:p>
          <a:p>
            <a:pPr>
              <a:lnSpc>
                <a:spcPct val="115000"/>
              </a:lnSpc>
            </a:pP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1331 Pennsylvania Ave NW, Suite 600</a:t>
            </a:r>
          </a:p>
          <a:p>
            <a:pPr>
              <a:lnSpc>
                <a:spcPct val="115000"/>
              </a:lnSpc>
            </a:pP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Washington, DC 20004</a:t>
            </a:r>
          </a:p>
          <a:p>
            <a:pPr>
              <a:lnSpc>
                <a:spcPct val="115000"/>
              </a:lnSpc>
            </a:pPr>
            <a:r>
              <a:rPr lang="en-US" sz="1200" b="1"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Phone: </a:t>
            </a: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(202) 775-9680</a:t>
            </a:r>
          </a:p>
          <a:p>
            <a:pPr>
              <a:lnSpc>
                <a:spcPct val="115000"/>
              </a:lnSpc>
            </a:pPr>
            <a:r>
              <a:rPr lang="en-US" sz="1200" b="1"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Email: </a:t>
            </a: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hlinkClick r:id="rId2">
                  <a:extLst>
                    <a:ext uri="{A12FA001-AC4F-418D-AE19-62706E023703}">
                      <ahyp:hlinkClr xmlns:ahyp="http://schemas.microsoft.com/office/drawing/2018/hyperlinkcolor" val="tx"/>
                    </a:ext>
                  </a:extLst>
                </a:hlinkClick>
              </a:rPr>
              <a:t>policyinfo@thepalladiumgroup.com</a:t>
            </a: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 </a:t>
            </a:r>
          </a:p>
          <a:p>
            <a:pPr>
              <a:lnSpc>
                <a:spcPct val="115000"/>
              </a:lnSpc>
            </a:pPr>
            <a:r>
              <a:rPr lang="en-US" sz="1200" b="1"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Web: </a:t>
            </a: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hlinkClick r:id="rId3">
                  <a:extLst>
                    <a:ext uri="{A12FA001-AC4F-418D-AE19-62706E023703}">
                      <ahyp:hlinkClr xmlns:ahyp="http://schemas.microsoft.com/office/drawing/2018/hyperlinkcolor" val="tx"/>
                    </a:ext>
                  </a:extLst>
                </a:hlinkClick>
              </a:rPr>
              <a:t>www.healthpolicyplus.com</a:t>
            </a:r>
            <a:r>
              <a:rPr lang="en-US" sz="120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 </a:t>
            </a:r>
          </a:p>
        </p:txBody>
      </p:sp>
      <p:cxnSp>
        <p:nvCxnSpPr>
          <p:cNvPr id="9" name="Straight Connector 8">
            <a:extLst>
              <a:ext uri="{C183D7F6-B498-43B3-948B-1728B52AA6E4}">
                <adec:decorative xmlns:adec="http://schemas.microsoft.com/office/drawing/2017/decorative" val="1"/>
              </a:ext>
            </a:extLst>
          </p:cNvPr>
          <p:cNvCxnSpPr>
            <a:cxnSpLocks/>
          </p:cNvCxnSpPr>
          <p:nvPr/>
        </p:nvCxnSpPr>
        <p:spPr>
          <a:xfrm>
            <a:off x="342970" y="3307777"/>
            <a:ext cx="5176884" cy="0"/>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264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603440" y="560075"/>
            <a:ext cx="7629799"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Why Do a Costed Implementation Plan?</a:t>
            </a:r>
          </a:p>
        </p:txBody>
      </p:sp>
      <p:sp>
        <p:nvSpPr>
          <p:cNvPr id="15" name="TextBox 14"/>
          <p:cNvSpPr txBox="1"/>
          <p:nvPr/>
        </p:nvSpPr>
        <p:spPr>
          <a:xfrm>
            <a:off x="4400516" y="1603857"/>
            <a:ext cx="4557218" cy="4678204"/>
          </a:xfrm>
          <a:prstGeom prst="rect">
            <a:avLst/>
          </a:prstGeom>
          <a:noFill/>
        </p:spPr>
        <p:txBody>
          <a:bodyPr wrap="square" rtlCol="0">
            <a:spAutoFit/>
          </a:bodyPr>
          <a:lstStyle/>
          <a:p>
            <a:pPr>
              <a:spcAft>
                <a:spcPts val="1800"/>
              </a:spcAft>
            </a:pPr>
            <a:r>
              <a:rPr lang="en-US" sz="2000" dirty="0">
                <a:solidFill>
                  <a:schemeClr val="tx1">
                    <a:lumMod val="65000"/>
                    <a:lumOff val="35000"/>
                  </a:schemeClr>
                </a:solidFill>
                <a:latin typeface="Arial"/>
                <a:cs typeface="Arial"/>
              </a:rPr>
              <a:t>A CIP is a multi-year actionable roadmap with strategic priorities, interventions, and costing to achieve countries’ family planning goals. </a:t>
            </a:r>
          </a:p>
          <a:p>
            <a:pPr>
              <a:spcAft>
                <a:spcPts val="1800"/>
              </a:spcAft>
            </a:pPr>
            <a:r>
              <a:rPr lang="en-US" sz="2000" dirty="0">
                <a:solidFill>
                  <a:schemeClr val="tx1">
                    <a:lumMod val="65000"/>
                    <a:lumOff val="35000"/>
                  </a:schemeClr>
                </a:solidFill>
                <a:latin typeface="Arial"/>
                <a:cs typeface="Arial"/>
              </a:rPr>
              <a:t>CIPs are meant to be aligned with and build on existing health strategies and commitments and meet individuals’ rights to family planning. </a:t>
            </a:r>
          </a:p>
          <a:p>
            <a:pPr marL="285750" indent="-285750">
              <a:buFont typeface="Arial"/>
              <a:buChar char="•"/>
            </a:pPr>
            <a:r>
              <a:rPr lang="en-US" dirty="0">
                <a:solidFill>
                  <a:srgbClr val="5A5B5E"/>
                </a:solidFill>
                <a:latin typeface="Arial"/>
                <a:cs typeface="Arial"/>
              </a:rPr>
              <a:t>[Include here any pertinent goals and/or challenges a CIP will help address, e.g., contribution of family planning to country’s development goals, FP2030 commitments, estimated number of women with unmet need, etc.]</a:t>
            </a:r>
          </a:p>
        </p:txBody>
      </p:sp>
      <p:cxnSp>
        <p:nvCxnSpPr>
          <p:cNvPr id="23" name="Straight Connector 22">
            <a:extLst>
              <a:ext uri="{C183D7F6-B498-43B3-948B-1728B52AA6E4}">
                <adec:decorative xmlns:adec="http://schemas.microsoft.com/office/drawing/2017/decorative" val="1"/>
              </a:ext>
            </a:extLst>
          </p:cNvPr>
          <p:cNvCxnSpPr>
            <a:cxnSpLocks/>
          </p:cNvCxnSpPr>
          <p:nvPr/>
        </p:nvCxnSpPr>
        <p:spPr>
          <a:xfrm>
            <a:off x="603440" y="1197733"/>
            <a:ext cx="7629799"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0" name="Rectangle 39">
            <a:extLst>
              <a:ext uri="{C183D7F6-B498-43B3-948B-1728B52AA6E4}">
                <adec:decorative xmlns:adec="http://schemas.microsoft.com/office/drawing/2017/decorative" val="1"/>
              </a:ext>
            </a:extLst>
          </p:cNvPr>
          <p:cNvSpPr/>
          <p:nvPr/>
        </p:nvSpPr>
        <p:spPr>
          <a:xfrm>
            <a:off x="481781" y="1603857"/>
            <a:ext cx="3731886" cy="4225443"/>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688415" y="1773949"/>
            <a:ext cx="3203004" cy="2862322"/>
          </a:xfrm>
          <a:prstGeom prst="rect">
            <a:avLst/>
          </a:prstGeom>
          <a:noFill/>
          <a:ln>
            <a:noFill/>
          </a:ln>
        </p:spPr>
        <p:txBody>
          <a:bodyPr wrap="square" rtlCol="0">
            <a:spAutoFit/>
          </a:bodyPr>
          <a:lstStyle/>
          <a:p>
            <a:pPr algn="ctr"/>
            <a:r>
              <a:rPr lang="en-US" sz="2000" i="1" dirty="0">
                <a:solidFill>
                  <a:srgbClr val="5A5B5E"/>
                </a:solidFill>
                <a:latin typeface="Arial"/>
                <a:cs typeface="Arial"/>
              </a:rPr>
              <a:t>“The CIP has helped us to determine budgetary needs to reposition our family planning efforts. Monitoring the CIP is helping us to be more strategic in how resources are invested in the country to get results…”</a:t>
            </a:r>
          </a:p>
        </p:txBody>
      </p:sp>
      <p:sp>
        <p:nvSpPr>
          <p:cNvPr id="42" name="Rectangle 41"/>
          <p:cNvSpPr/>
          <p:nvPr/>
        </p:nvSpPr>
        <p:spPr>
          <a:xfrm>
            <a:off x="777953" y="4965786"/>
            <a:ext cx="3060428" cy="707886"/>
          </a:xfrm>
          <a:prstGeom prst="rect">
            <a:avLst/>
          </a:prstGeom>
        </p:spPr>
        <p:txBody>
          <a:bodyPr wrap="square">
            <a:spAutoFit/>
          </a:bodyPr>
          <a:lstStyle/>
          <a:p>
            <a:pPr algn="ctr"/>
            <a:r>
              <a:rPr lang="en-US" sz="1400" b="1" dirty="0">
                <a:solidFill>
                  <a:srgbClr val="58BDA2"/>
                </a:solidFill>
                <a:latin typeface="Arial"/>
                <a:cs typeface="Arial"/>
              </a:rPr>
              <a:t>Maurice Hiza</a:t>
            </a:r>
            <a:r>
              <a:rPr lang="en-US" sz="1400" dirty="0">
                <a:solidFill>
                  <a:srgbClr val="58BDA2"/>
                </a:solidFill>
                <a:latin typeface="Arial"/>
                <a:cs typeface="Arial"/>
              </a:rPr>
              <a:t>, </a:t>
            </a:r>
          </a:p>
          <a:p>
            <a:pPr algn="ctr"/>
            <a:r>
              <a:rPr lang="en-US" sz="1300" dirty="0">
                <a:solidFill>
                  <a:srgbClr val="58BDA2"/>
                </a:solidFill>
                <a:latin typeface="Arial"/>
                <a:cs typeface="Arial"/>
              </a:rPr>
              <a:t>National Family Planning Coordinator, Government of Tanzania</a:t>
            </a:r>
          </a:p>
        </p:txBody>
      </p: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2</a:t>
            </a:fld>
            <a:endParaRPr lang="en-US" sz="1000" b="1" dirty="0">
              <a:solidFill>
                <a:srgbClr val="FFFFFF"/>
              </a:solidFill>
              <a:latin typeface="Arial"/>
              <a:cs typeface="Arial"/>
            </a:endParaRPr>
          </a:p>
        </p:txBody>
      </p:sp>
      <p:cxnSp>
        <p:nvCxnSpPr>
          <p:cNvPr id="12" name="Straight Connector 11">
            <a:extLst>
              <a:ext uri="{C183D7F6-B498-43B3-948B-1728B52AA6E4}">
                <adec:decorative xmlns:adec="http://schemas.microsoft.com/office/drawing/2017/decorative" val="1"/>
              </a:ext>
            </a:extLst>
          </p:cNvPr>
          <p:cNvCxnSpPr>
            <a:cxnSpLocks/>
          </p:cNvCxnSpPr>
          <p:nvPr/>
        </p:nvCxnSpPr>
        <p:spPr>
          <a:xfrm>
            <a:off x="598872" y="4775458"/>
            <a:ext cx="3463564"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39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648929" y="668247"/>
            <a:ext cx="770477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A CIP promotes…</a:t>
            </a:r>
          </a:p>
        </p:txBody>
      </p:sp>
      <p:sp>
        <p:nvSpPr>
          <p:cNvPr id="15" name="TextBox 14"/>
          <p:cNvSpPr txBox="1"/>
          <p:nvPr/>
        </p:nvSpPr>
        <p:spPr>
          <a:xfrm>
            <a:off x="698091" y="1594024"/>
            <a:ext cx="7511846" cy="2323713"/>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Strategic decision making to allocate limited resources </a:t>
            </a:r>
          </a:p>
          <a:p>
            <a:pPr marL="285750" indent="-285750">
              <a:spcAft>
                <a:spcPts val="1800"/>
              </a:spcAft>
              <a:buFont typeface="Arial"/>
              <a:buChar char="•"/>
            </a:pPr>
            <a:r>
              <a:rPr lang="en-US" sz="2000" dirty="0">
                <a:solidFill>
                  <a:srgbClr val="5A5B5E"/>
                </a:solidFill>
                <a:latin typeface="Arial"/>
                <a:cs typeface="Arial"/>
              </a:rPr>
              <a:t>Realistic assessment and costing of program requirements</a:t>
            </a:r>
          </a:p>
          <a:p>
            <a:pPr marL="285750" indent="-285750">
              <a:spcAft>
                <a:spcPts val="1800"/>
              </a:spcAft>
              <a:buFont typeface="Arial"/>
              <a:buChar char="•"/>
            </a:pPr>
            <a:r>
              <a:rPr lang="en-US" sz="2000" dirty="0">
                <a:solidFill>
                  <a:srgbClr val="5A5B5E"/>
                </a:solidFill>
                <a:latin typeface="Arial"/>
                <a:cs typeface="Arial"/>
              </a:rPr>
              <a:t>Coordination and alignment of donors and stakeholders behind the government’s priorities</a:t>
            </a:r>
          </a:p>
          <a:p>
            <a:pPr marL="285750" indent="-285750">
              <a:spcAft>
                <a:spcPts val="1800"/>
              </a:spcAft>
              <a:buFont typeface="Arial"/>
              <a:buChar char="•"/>
            </a:pPr>
            <a:r>
              <a:rPr lang="en-US" sz="2000" dirty="0">
                <a:solidFill>
                  <a:schemeClr val="tx1">
                    <a:lumMod val="65000"/>
                    <a:lumOff val="35000"/>
                  </a:schemeClr>
                </a:solidFill>
                <a:latin typeface="Arial"/>
                <a:cs typeface="Arial"/>
              </a:rPr>
              <a:t>Adherence to programming that respects rights and equity.  </a:t>
            </a:r>
          </a:p>
        </p:txBody>
      </p:sp>
      <p:cxnSp>
        <p:nvCxnSpPr>
          <p:cNvPr id="23" name="Straight Connector 22">
            <a:extLst>
              <a:ext uri="{C183D7F6-B498-43B3-948B-1728B52AA6E4}">
                <adec:decorative xmlns:adec="http://schemas.microsoft.com/office/drawing/2017/decorative" val="1"/>
              </a:ext>
            </a:extLst>
          </p:cNvPr>
          <p:cNvCxnSpPr/>
          <p:nvPr/>
        </p:nvCxnSpPr>
        <p:spPr>
          <a:xfrm>
            <a:off x="698091" y="1305904"/>
            <a:ext cx="7511846"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3</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1874943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651306" y="690071"/>
            <a:ext cx="7576949"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Purpose of the CIP</a:t>
            </a:r>
          </a:p>
        </p:txBody>
      </p:sp>
      <p:sp>
        <p:nvSpPr>
          <p:cNvPr id="15" name="TextBox 14"/>
          <p:cNvSpPr txBox="1"/>
          <p:nvPr/>
        </p:nvSpPr>
        <p:spPr>
          <a:xfrm>
            <a:off x="727588" y="1564528"/>
            <a:ext cx="7461339" cy="4324261"/>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Clarify a unified country strategy</a:t>
            </a:r>
          </a:p>
          <a:p>
            <a:pPr marL="285750" indent="-285750">
              <a:spcAft>
                <a:spcPts val="1800"/>
              </a:spcAft>
              <a:buFont typeface="Arial"/>
              <a:buChar char="•"/>
            </a:pPr>
            <a:r>
              <a:rPr lang="en-US" sz="2000" dirty="0">
                <a:solidFill>
                  <a:schemeClr val="tx1">
                    <a:lumMod val="65000"/>
                    <a:lumOff val="35000"/>
                  </a:schemeClr>
                </a:solidFill>
                <a:latin typeface="Arial"/>
                <a:cs typeface="Arial"/>
              </a:rPr>
              <a:t>Describe strategic priorities and outline an operational plan in coordination with all partners</a:t>
            </a:r>
          </a:p>
          <a:p>
            <a:pPr marL="285750" indent="-285750">
              <a:spcAft>
                <a:spcPts val="1800"/>
              </a:spcAft>
              <a:buFont typeface="Arial"/>
              <a:buChar char="•"/>
            </a:pPr>
            <a:r>
              <a:rPr lang="en-US" sz="2000" dirty="0">
                <a:solidFill>
                  <a:schemeClr val="tx1">
                    <a:lumMod val="65000"/>
                    <a:lumOff val="35000"/>
                  </a:schemeClr>
                </a:solidFill>
                <a:latin typeface="Arial"/>
                <a:cs typeface="Arial"/>
              </a:rPr>
              <a:t>Estimate costs</a:t>
            </a:r>
          </a:p>
          <a:p>
            <a:pPr marL="285750" indent="-285750">
              <a:spcAft>
                <a:spcPts val="1800"/>
              </a:spcAft>
              <a:buFont typeface="Arial"/>
              <a:buChar char="•"/>
            </a:pPr>
            <a:r>
              <a:rPr lang="en-US" sz="2000" dirty="0">
                <a:solidFill>
                  <a:schemeClr val="tx1">
                    <a:lumMod val="65000"/>
                    <a:lumOff val="35000"/>
                  </a:schemeClr>
                </a:solidFill>
                <a:latin typeface="Arial"/>
                <a:cs typeface="Arial"/>
              </a:rPr>
              <a:t>Secure new commitments from partners based on defined needs and gaps</a:t>
            </a:r>
          </a:p>
          <a:p>
            <a:pPr marL="285750" indent="-285750">
              <a:spcAft>
                <a:spcPts val="1800"/>
              </a:spcAft>
              <a:buFont typeface="Arial"/>
              <a:buChar char="•"/>
            </a:pPr>
            <a:r>
              <a:rPr lang="en-US" sz="2000" dirty="0">
                <a:solidFill>
                  <a:schemeClr val="tx1">
                    <a:lumMod val="65000"/>
                    <a:lumOff val="35000"/>
                  </a:schemeClr>
                </a:solidFill>
                <a:latin typeface="Arial"/>
                <a:cs typeface="Arial"/>
              </a:rPr>
              <a:t>Monitor progress</a:t>
            </a:r>
          </a:p>
          <a:p>
            <a:pPr marL="285750" indent="-285750">
              <a:spcAft>
                <a:spcPts val="1800"/>
              </a:spcAft>
              <a:buFont typeface="Arial"/>
              <a:buChar char="•"/>
            </a:pPr>
            <a:r>
              <a:rPr lang="en-US" sz="2000" b="1" dirty="0">
                <a:solidFill>
                  <a:schemeClr val="tx1">
                    <a:lumMod val="65000"/>
                    <a:lumOff val="35000"/>
                  </a:schemeClr>
                </a:solidFill>
                <a:latin typeface="Arial"/>
                <a:cs typeface="Arial"/>
              </a:rPr>
              <a:t>[Depending on your needs for the CIP, consider including the following bullet: Estimate demographic, health, and economic impacts of the family planning program]</a:t>
            </a:r>
          </a:p>
        </p:txBody>
      </p:sp>
      <p:cxnSp>
        <p:nvCxnSpPr>
          <p:cNvPr id="23" name="Straight Connector 22">
            <a:extLst>
              <a:ext uri="{C183D7F6-B498-43B3-948B-1728B52AA6E4}">
                <adec:decorative xmlns:adec="http://schemas.microsoft.com/office/drawing/2017/decorative" val="1"/>
              </a:ext>
            </a:extLst>
          </p:cNvPr>
          <p:cNvCxnSpPr/>
          <p:nvPr/>
        </p:nvCxnSpPr>
        <p:spPr>
          <a:xfrm>
            <a:off x="727588" y="1355035"/>
            <a:ext cx="7461339"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4</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1339540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591015" y="690071"/>
            <a:ext cx="7713522" cy="107721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CIPs Can Address All the Major Thematic Areas of Family Planning Programming</a:t>
            </a:r>
          </a:p>
        </p:txBody>
      </p:sp>
      <p:sp>
        <p:nvSpPr>
          <p:cNvPr id="15" name="TextBox 14"/>
          <p:cNvSpPr txBox="1"/>
          <p:nvPr/>
        </p:nvSpPr>
        <p:spPr>
          <a:xfrm>
            <a:off x="737417" y="2016812"/>
            <a:ext cx="7452853" cy="4247317"/>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Demand creation</a:t>
            </a:r>
          </a:p>
          <a:p>
            <a:pPr marL="285750" indent="-285750">
              <a:spcAft>
                <a:spcPts val="1800"/>
              </a:spcAft>
              <a:buFont typeface="Arial"/>
              <a:buChar char="•"/>
            </a:pPr>
            <a:r>
              <a:rPr lang="en-US" sz="2000" dirty="0">
                <a:solidFill>
                  <a:srgbClr val="5A5B5E"/>
                </a:solidFill>
                <a:latin typeface="Arial"/>
                <a:cs typeface="Arial"/>
              </a:rPr>
              <a:t>Service delivery</a:t>
            </a:r>
          </a:p>
          <a:p>
            <a:pPr marL="285750" indent="-285750">
              <a:spcAft>
                <a:spcPts val="1800"/>
              </a:spcAft>
              <a:buFont typeface="Arial"/>
              <a:buChar char="•"/>
            </a:pPr>
            <a:r>
              <a:rPr lang="en-US" sz="2000" dirty="0">
                <a:solidFill>
                  <a:srgbClr val="5A5B5E"/>
                </a:solidFill>
                <a:latin typeface="Arial"/>
                <a:cs typeface="Arial"/>
              </a:rPr>
              <a:t>Contraceptive security</a:t>
            </a:r>
          </a:p>
          <a:p>
            <a:pPr marL="285750" indent="-285750">
              <a:spcAft>
                <a:spcPts val="1800"/>
              </a:spcAft>
              <a:buFont typeface="Arial"/>
              <a:buChar char="•"/>
            </a:pPr>
            <a:r>
              <a:rPr lang="en-US" sz="2000" dirty="0">
                <a:solidFill>
                  <a:srgbClr val="5A5B5E"/>
                </a:solidFill>
                <a:latin typeface="Arial"/>
                <a:cs typeface="Arial"/>
              </a:rPr>
              <a:t>Policy and enabling environment</a:t>
            </a:r>
          </a:p>
          <a:p>
            <a:pPr marL="285750" indent="-285750">
              <a:spcAft>
                <a:spcPts val="1800"/>
              </a:spcAft>
              <a:buFont typeface="Arial"/>
              <a:buChar char="•"/>
            </a:pPr>
            <a:r>
              <a:rPr lang="en-US" sz="2000" dirty="0">
                <a:solidFill>
                  <a:srgbClr val="5A5B5E"/>
                </a:solidFill>
                <a:latin typeface="Arial"/>
                <a:cs typeface="Arial"/>
              </a:rPr>
              <a:t>Financing </a:t>
            </a:r>
          </a:p>
          <a:p>
            <a:pPr marL="285750" indent="-285750">
              <a:spcAft>
                <a:spcPts val="1800"/>
              </a:spcAft>
              <a:buFont typeface="Arial"/>
              <a:buChar char="•"/>
            </a:pPr>
            <a:r>
              <a:rPr lang="en-US" sz="2000" dirty="0">
                <a:solidFill>
                  <a:srgbClr val="5A5B5E"/>
                </a:solidFill>
                <a:latin typeface="Arial"/>
                <a:cs typeface="Arial"/>
              </a:rPr>
              <a:t>Stewardship, management, and accountability</a:t>
            </a:r>
          </a:p>
          <a:p>
            <a:pPr marL="285750" indent="-285750">
              <a:spcAft>
                <a:spcPts val="1800"/>
              </a:spcAft>
              <a:buFont typeface="Arial"/>
              <a:buChar char="•"/>
            </a:pPr>
            <a:r>
              <a:rPr lang="en-US" sz="2000" dirty="0">
                <a:solidFill>
                  <a:schemeClr val="tx1">
                    <a:lumMod val="65000"/>
                    <a:lumOff val="35000"/>
                  </a:schemeClr>
                </a:solidFill>
                <a:latin typeface="Arial"/>
                <a:cs typeface="Arial"/>
              </a:rPr>
              <a:t>Crosscutting areas including innovation or implementation research, adolescent family planning, and rights-based programming</a:t>
            </a:r>
          </a:p>
        </p:txBody>
      </p:sp>
      <p:cxnSp>
        <p:nvCxnSpPr>
          <p:cNvPr id="23" name="Straight Connector 22">
            <a:extLst>
              <a:ext uri="{C183D7F6-B498-43B3-948B-1728B52AA6E4}">
                <adec:decorative xmlns:adec="http://schemas.microsoft.com/office/drawing/2017/decorative" val="1"/>
              </a:ext>
            </a:extLst>
          </p:cNvPr>
          <p:cNvCxnSpPr/>
          <p:nvPr/>
        </p:nvCxnSpPr>
        <p:spPr>
          <a:xfrm>
            <a:off x="657921" y="1826979"/>
            <a:ext cx="7599255"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5</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920792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211" b="10307"/>
          <a:stretch/>
        </p:blipFill>
        <p:spPr>
          <a:xfrm>
            <a:off x="0" y="365759"/>
            <a:ext cx="9068955" cy="6235542"/>
          </a:xfrm>
          <a:prstGeom prst="rect">
            <a:avLst/>
          </a:prstGeom>
        </p:spPr>
      </p:pic>
      <p:sp>
        <p:nvSpPr>
          <p:cNvPr id="18" name="Title"/>
          <p:cNvSpPr txBox="1">
            <a:spLocks noGrp="1"/>
          </p:cNvSpPr>
          <p:nvPr>
            <p:ph type="title" idx="4294967295"/>
          </p:nvPr>
        </p:nvSpPr>
        <p:spPr>
          <a:xfrm>
            <a:off x="579863" y="662421"/>
            <a:ext cx="769765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Countries with Family Planning CIPs</a:t>
            </a:r>
          </a:p>
        </p:txBody>
      </p:sp>
      <p:sp>
        <p:nvSpPr>
          <p:cNvPr id="15" name="TextBox 14"/>
          <p:cNvSpPr txBox="1"/>
          <p:nvPr/>
        </p:nvSpPr>
        <p:spPr>
          <a:xfrm>
            <a:off x="579863" y="1486146"/>
            <a:ext cx="7515086" cy="738664"/>
          </a:xfrm>
          <a:prstGeom prst="rect">
            <a:avLst/>
          </a:prstGeom>
          <a:noFill/>
        </p:spPr>
        <p:txBody>
          <a:bodyPr wrap="square" rtlCol="0">
            <a:spAutoFit/>
          </a:bodyPr>
          <a:lstStyle/>
          <a:p>
            <a:r>
              <a:rPr lang="en-US" sz="2100" dirty="0">
                <a:solidFill>
                  <a:schemeClr val="tx1">
                    <a:lumMod val="65000"/>
                    <a:lumOff val="35000"/>
                  </a:schemeClr>
                </a:solidFill>
                <a:latin typeface="Arial"/>
                <a:cs typeface="Arial"/>
              </a:rPr>
              <a:t>As of January 2022, 43 countries have completed at least one CIP, and </a:t>
            </a:r>
            <a:r>
              <a:rPr lang="en-US" sz="2100" b="1" dirty="0">
                <a:solidFill>
                  <a:schemeClr val="tx1">
                    <a:lumMod val="65000"/>
                    <a:lumOff val="35000"/>
                  </a:schemeClr>
                </a:solidFill>
                <a:latin typeface="Arial"/>
                <a:cs typeface="Arial"/>
              </a:rPr>
              <a:t>eight countries have completed more than one</a:t>
            </a:r>
          </a:p>
        </p:txBody>
      </p:sp>
      <p:cxnSp>
        <p:nvCxnSpPr>
          <p:cNvPr id="23" name="Straight Connector 22">
            <a:extLst>
              <a:ext uri="{C183D7F6-B498-43B3-948B-1728B52AA6E4}">
                <adec:decorative xmlns:adec="http://schemas.microsoft.com/office/drawing/2017/decorative" val="1"/>
              </a:ext>
            </a:extLst>
          </p:cNvPr>
          <p:cNvCxnSpPr/>
          <p:nvPr/>
        </p:nvCxnSpPr>
        <p:spPr>
          <a:xfrm>
            <a:off x="680224" y="1300078"/>
            <a:ext cx="7597290"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6</a:t>
            </a:fld>
            <a:endParaRPr lang="en-US" sz="1000" b="1" dirty="0">
              <a:solidFill>
                <a:srgbClr val="FFFFFF"/>
              </a:solidFill>
              <a:latin typeface="Arial"/>
              <a:cs typeface="Arial"/>
            </a:endParaRPr>
          </a:p>
        </p:txBody>
      </p:sp>
      <p:sp>
        <p:nvSpPr>
          <p:cNvPr id="3" name="Rectangle 2"/>
          <p:cNvSpPr/>
          <p:nvPr/>
        </p:nvSpPr>
        <p:spPr>
          <a:xfrm>
            <a:off x="579863" y="2487949"/>
            <a:ext cx="7515086" cy="4113352"/>
          </a:xfrm>
          <a:prstGeom prst="rect">
            <a:avLst/>
          </a:prstGeom>
        </p:spPr>
        <p:txBody>
          <a:bodyPr wrap="square" numCol="3">
            <a:noAutofit/>
          </a:bodyPr>
          <a:lstStyle/>
          <a:p>
            <a:r>
              <a:rPr lang="en-US" sz="1600" dirty="0">
                <a:solidFill>
                  <a:schemeClr val="tx1">
                    <a:lumMod val="65000"/>
                    <a:lumOff val="35000"/>
                  </a:schemeClr>
                </a:solidFill>
                <a:latin typeface="Arial" panose="020B0604020202020204" pitchFamily="34" charset="0"/>
                <a:cs typeface="Arial" panose="020B0604020202020204" pitchFamily="34" charset="0"/>
              </a:rPr>
              <a:t>Afghanistan</a:t>
            </a:r>
          </a:p>
          <a:p>
            <a:r>
              <a:rPr lang="en-US" sz="1600" dirty="0">
                <a:solidFill>
                  <a:schemeClr val="tx1">
                    <a:lumMod val="65000"/>
                    <a:lumOff val="35000"/>
                  </a:schemeClr>
                </a:solidFill>
                <a:latin typeface="Arial" panose="020B0604020202020204" pitchFamily="34" charset="0"/>
                <a:cs typeface="Arial" panose="020B0604020202020204" pitchFamily="34" charset="0"/>
              </a:rPr>
              <a:t>Angola</a:t>
            </a:r>
          </a:p>
          <a:p>
            <a:r>
              <a:rPr lang="en-US" sz="1600" dirty="0">
                <a:solidFill>
                  <a:schemeClr val="tx1">
                    <a:lumMod val="65000"/>
                    <a:lumOff val="35000"/>
                  </a:schemeClr>
                </a:solidFill>
                <a:latin typeface="Arial" panose="020B0604020202020204" pitchFamily="34" charset="0"/>
                <a:cs typeface="Arial" panose="020B0604020202020204" pitchFamily="34" charset="0"/>
              </a:rPr>
              <a:t>Bangladesh</a:t>
            </a:r>
          </a:p>
          <a:p>
            <a:r>
              <a:rPr lang="en-US" sz="1600" dirty="0">
                <a:solidFill>
                  <a:schemeClr val="tx1">
                    <a:lumMod val="65000"/>
                    <a:lumOff val="35000"/>
                  </a:schemeClr>
                </a:solidFill>
                <a:latin typeface="Arial" panose="020B0604020202020204" pitchFamily="34" charset="0"/>
                <a:cs typeface="Arial" panose="020B0604020202020204" pitchFamily="34" charset="0"/>
              </a:rPr>
              <a:t>Benin</a:t>
            </a:r>
          </a:p>
          <a:p>
            <a:r>
              <a:rPr lang="en-US" sz="1600" b="1" dirty="0">
                <a:solidFill>
                  <a:schemeClr val="tx1">
                    <a:lumMod val="65000"/>
                    <a:lumOff val="35000"/>
                  </a:schemeClr>
                </a:solidFill>
                <a:latin typeface="Arial" panose="020B0604020202020204" pitchFamily="34" charset="0"/>
                <a:cs typeface="Arial" panose="020B0604020202020204" pitchFamily="34" charset="0"/>
              </a:rPr>
              <a:t>Burkina Faso</a:t>
            </a:r>
          </a:p>
          <a:p>
            <a:r>
              <a:rPr lang="en-US" sz="1600" dirty="0">
                <a:solidFill>
                  <a:schemeClr val="tx1">
                    <a:lumMod val="65000"/>
                    <a:lumOff val="35000"/>
                  </a:schemeClr>
                </a:solidFill>
                <a:latin typeface="Arial" panose="020B0604020202020204" pitchFamily="34" charset="0"/>
                <a:cs typeface="Arial" panose="020B0604020202020204" pitchFamily="34" charset="0"/>
              </a:rPr>
              <a:t>Burundi</a:t>
            </a:r>
          </a:p>
          <a:p>
            <a:r>
              <a:rPr lang="en-US" sz="1600" dirty="0">
                <a:solidFill>
                  <a:schemeClr val="tx1">
                    <a:lumMod val="65000"/>
                    <a:lumOff val="35000"/>
                  </a:schemeClr>
                </a:solidFill>
                <a:latin typeface="Arial" panose="020B0604020202020204" pitchFamily="34" charset="0"/>
                <a:cs typeface="Arial" panose="020B0604020202020204" pitchFamily="34" charset="0"/>
              </a:rPr>
              <a:t>Cameroon</a:t>
            </a:r>
          </a:p>
          <a:p>
            <a:r>
              <a:rPr lang="en-US" sz="1600" dirty="0">
                <a:solidFill>
                  <a:schemeClr val="tx1">
                    <a:lumMod val="65000"/>
                    <a:lumOff val="35000"/>
                  </a:schemeClr>
                </a:solidFill>
                <a:latin typeface="Arial" panose="020B0604020202020204" pitchFamily="34" charset="0"/>
                <a:cs typeface="Arial" panose="020B0604020202020204" pitchFamily="34" charset="0"/>
              </a:rPr>
              <a:t>Central African Republic</a:t>
            </a:r>
          </a:p>
          <a:p>
            <a:r>
              <a:rPr lang="en-US" sz="1600" dirty="0">
                <a:solidFill>
                  <a:schemeClr val="tx1">
                    <a:lumMod val="65000"/>
                    <a:lumOff val="35000"/>
                  </a:schemeClr>
                </a:solidFill>
                <a:latin typeface="Arial" panose="020B0604020202020204" pitchFamily="34" charset="0"/>
                <a:cs typeface="Arial" panose="020B0604020202020204" pitchFamily="34" charset="0"/>
              </a:rPr>
              <a:t>Chad</a:t>
            </a:r>
          </a:p>
          <a:p>
            <a:r>
              <a:rPr lang="en-US" sz="1600" b="1" dirty="0">
                <a:solidFill>
                  <a:schemeClr val="tx1">
                    <a:lumMod val="65000"/>
                    <a:lumOff val="35000"/>
                  </a:schemeClr>
                </a:solidFill>
                <a:latin typeface="Arial" panose="020B0604020202020204" pitchFamily="34" charset="0"/>
                <a:cs typeface="Arial" panose="020B0604020202020204" pitchFamily="34" charset="0"/>
              </a:rPr>
              <a:t>Cote d’Ivoire</a:t>
            </a:r>
          </a:p>
          <a:p>
            <a:r>
              <a:rPr lang="en-US" sz="1600" dirty="0">
                <a:solidFill>
                  <a:schemeClr val="tx1">
                    <a:lumMod val="65000"/>
                    <a:lumOff val="35000"/>
                  </a:schemeClr>
                </a:solidFill>
                <a:latin typeface="Arial" panose="020B0604020202020204" pitchFamily="34" charset="0"/>
                <a:cs typeface="Arial" panose="020B0604020202020204" pitchFamily="34" charset="0"/>
              </a:rPr>
              <a:t>DRC</a:t>
            </a:r>
          </a:p>
          <a:p>
            <a:r>
              <a:rPr lang="en-US" sz="1600" dirty="0">
                <a:solidFill>
                  <a:schemeClr val="tx1">
                    <a:lumMod val="65000"/>
                    <a:lumOff val="35000"/>
                  </a:schemeClr>
                </a:solidFill>
                <a:latin typeface="Arial" panose="020B0604020202020204" pitchFamily="34" charset="0"/>
                <a:cs typeface="Arial" panose="020B0604020202020204" pitchFamily="34" charset="0"/>
              </a:rPr>
              <a:t>Ethiopia</a:t>
            </a:r>
          </a:p>
          <a:p>
            <a:r>
              <a:rPr lang="en-US" sz="1600" dirty="0">
                <a:solidFill>
                  <a:schemeClr val="tx1">
                    <a:lumMod val="65000"/>
                    <a:lumOff val="35000"/>
                  </a:schemeClr>
                </a:solidFill>
                <a:latin typeface="Arial" panose="020B0604020202020204" pitchFamily="34" charset="0"/>
                <a:cs typeface="Arial" panose="020B0604020202020204" pitchFamily="34" charset="0"/>
              </a:rPr>
              <a:t>Gambia</a:t>
            </a:r>
          </a:p>
          <a:p>
            <a:r>
              <a:rPr lang="en-US" sz="1600" b="1" dirty="0">
                <a:solidFill>
                  <a:schemeClr val="tx1">
                    <a:lumMod val="65000"/>
                    <a:lumOff val="35000"/>
                  </a:schemeClr>
                </a:solidFill>
                <a:latin typeface="Arial" panose="020B0604020202020204" pitchFamily="34" charset="0"/>
                <a:cs typeface="Arial" panose="020B0604020202020204" pitchFamily="34" charset="0"/>
              </a:rPr>
              <a:t>Ghana</a:t>
            </a:r>
          </a:p>
          <a:p>
            <a:r>
              <a:rPr lang="en-US" sz="1600" dirty="0">
                <a:solidFill>
                  <a:schemeClr val="tx1">
                    <a:lumMod val="65000"/>
                    <a:lumOff val="35000"/>
                  </a:schemeClr>
                </a:solidFill>
                <a:latin typeface="Arial" panose="020B0604020202020204" pitchFamily="34" charset="0"/>
                <a:cs typeface="Arial" panose="020B0604020202020204" pitchFamily="34" charset="0"/>
              </a:rPr>
              <a:t>Guinea</a:t>
            </a:r>
          </a:p>
          <a:p>
            <a:r>
              <a:rPr lang="en-US" sz="1600" dirty="0">
                <a:solidFill>
                  <a:schemeClr val="tx1">
                    <a:lumMod val="65000"/>
                    <a:lumOff val="35000"/>
                  </a:schemeClr>
                </a:solidFill>
                <a:latin typeface="Arial" panose="020B0604020202020204" pitchFamily="34" charset="0"/>
                <a:cs typeface="Arial" panose="020B0604020202020204" pitchFamily="34" charset="0"/>
              </a:rPr>
              <a:t>Haiti</a:t>
            </a:r>
          </a:p>
          <a:p>
            <a:r>
              <a:rPr lang="en-US" sz="1600" dirty="0">
                <a:solidFill>
                  <a:schemeClr val="tx1">
                    <a:lumMod val="65000"/>
                    <a:lumOff val="35000"/>
                  </a:schemeClr>
                </a:solidFill>
                <a:latin typeface="Arial" panose="020B0604020202020204" pitchFamily="34" charset="0"/>
                <a:cs typeface="Arial" panose="020B0604020202020204" pitchFamily="34" charset="0"/>
              </a:rPr>
              <a:t>India</a:t>
            </a:r>
          </a:p>
          <a:p>
            <a:r>
              <a:rPr lang="en-US" sz="1600" dirty="0">
                <a:solidFill>
                  <a:schemeClr val="tx1">
                    <a:lumMod val="65000"/>
                    <a:lumOff val="35000"/>
                  </a:schemeClr>
                </a:solidFill>
                <a:latin typeface="Arial" panose="020B0604020202020204" pitchFamily="34" charset="0"/>
                <a:cs typeface="Arial" panose="020B0604020202020204" pitchFamily="34" charset="0"/>
              </a:rPr>
              <a:t>Indonesia</a:t>
            </a:r>
          </a:p>
          <a:p>
            <a:r>
              <a:rPr lang="en-US" sz="1600" b="1" dirty="0">
                <a:solidFill>
                  <a:schemeClr val="tx1">
                    <a:lumMod val="65000"/>
                    <a:lumOff val="35000"/>
                  </a:schemeClr>
                </a:solidFill>
                <a:latin typeface="Arial" panose="020B0604020202020204" pitchFamily="34" charset="0"/>
                <a:cs typeface="Arial" panose="020B0604020202020204" pitchFamily="34" charset="0"/>
              </a:rPr>
              <a:t>Kenya</a:t>
            </a:r>
          </a:p>
          <a:p>
            <a:r>
              <a:rPr lang="en-US" sz="1600" dirty="0">
                <a:solidFill>
                  <a:schemeClr val="tx1">
                    <a:lumMod val="65000"/>
                    <a:lumOff val="35000"/>
                  </a:schemeClr>
                </a:solidFill>
                <a:latin typeface="Arial" panose="020B0604020202020204" pitchFamily="34" charset="0"/>
                <a:cs typeface="Arial" panose="020B0604020202020204" pitchFamily="34" charset="0"/>
              </a:rPr>
              <a:t>Kyrgyz Republic</a:t>
            </a:r>
          </a:p>
          <a:p>
            <a:r>
              <a:rPr lang="en-US" sz="1600" dirty="0">
                <a:solidFill>
                  <a:schemeClr val="tx1">
                    <a:lumMod val="65000"/>
                    <a:lumOff val="35000"/>
                  </a:schemeClr>
                </a:solidFill>
                <a:latin typeface="Arial" panose="020B0604020202020204" pitchFamily="34" charset="0"/>
                <a:cs typeface="Arial" panose="020B0604020202020204" pitchFamily="34" charset="0"/>
              </a:rPr>
              <a:t>Lao PDR</a:t>
            </a:r>
          </a:p>
          <a:p>
            <a:r>
              <a:rPr lang="en-US" sz="1600" dirty="0">
                <a:solidFill>
                  <a:schemeClr val="tx1">
                    <a:lumMod val="65000"/>
                    <a:lumOff val="35000"/>
                  </a:schemeClr>
                </a:solidFill>
                <a:latin typeface="Arial" panose="020B0604020202020204" pitchFamily="34" charset="0"/>
                <a:cs typeface="Arial" panose="020B0604020202020204" pitchFamily="34" charset="0"/>
              </a:rPr>
              <a:t>Liberia</a:t>
            </a:r>
          </a:p>
          <a:p>
            <a:r>
              <a:rPr lang="en-US" sz="1600" b="1" dirty="0">
                <a:solidFill>
                  <a:schemeClr val="tx1">
                    <a:lumMod val="65000"/>
                    <a:lumOff val="35000"/>
                  </a:schemeClr>
                </a:solidFill>
                <a:latin typeface="Arial" panose="020B0604020202020204" pitchFamily="34" charset="0"/>
                <a:cs typeface="Arial" panose="020B0604020202020204" pitchFamily="34" charset="0"/>
              </a:rPr>
              <a:t>Madagascar</a:t>
            </a:r>
          </a:p>
          <a:p>
            <a:r>
              <a:rPr lang="en-US" sz="1600" dirty="0">
                <a:solidFill>
                  <a:schemeClr val="tx1">
                    <a:lumMod val="65000"/>
                    <a:lumOff val="35000"/>
                  </a:schemeClr>
                </a:solidFill>
                <a:latin typeface="Arial" panose="020B0604020202020204" pitchFamily="34" charset="0"/>
                <a:cs typeface="Arial" panose="020B0604020202020204" pitchFamily="34" charset="0"/>
              </a:rPr>
              <a:t>Mauritania</a:t>
            </a:r>
          </a:p>
          <a:p>
            <a:r>
              <a:rPr lang="en-US" sz="1600" dirty="0">
                <a:solidFill>
                  <a:schemeClr val="tx1">
                    <a:lumMod val="65000"/>
                    <a:lumOff val="35000"/>
                  </a:schemeClr>
                </a:solidFill>
                <a:latin typeface="Arial" panose="020B0604020202020204" pitchFamily="34" charset="0"/>
                <a:cs typeface="Arial" panose="020B0604020202020204" pitchFamily="34" charset="0"/>
              </a:rPr>
              <a:t>Mozambique</a:t>
            </a:r>
          </a:p>
          <a:p>
            <a:r>
              <a:rPr lang="en-US" sz="1600" dirty="0">
                <a:solidFill>
                  <a:schemeClr val="tx1">
                    <a:lumMod val="65000"/>
                    <a:lumOff val="35000"/>
                  </a:schemeClr>
                </a:solidFill>
                <a:latin typeface="Arial" panose="020B0604020202020204" pitchFamily="34" charset="0"/>
                <a:cs typeface="Arial" panose="020B0604020202020204" pitchFamily="34" charset="0"/>
              </a:rPr>
              <a:t>Myanmar</a:t>
            </a:r>
          </a:p>
          <a:p>
            <a:r>
              <a:rPr lang="en-US" sz="1600" dirty="0">
                <a:solidFill>
                  <a:schemeClr val="tx1">
                    <a:lumMod val="65000"/>
                    <a:lumOff val="35000"/>
                  </a:schemeClr>
                </a:solidFill>
                <a:latin typeface="Arial" panose="020B0604020202020204" pitchFamily="34" charset="0"/>
                <a:cs typeface="Arial" panose="020B0604020202020204" pitchFamily="34" charset="0"/>
              </a:rPr>
              <a:t>Nepal</a:t>
            </a:r>
          </a:p>
          <a:p>
            <a:r>
              <a:rPr lang="en-US" sz="1600" b="1" dirty="0">
                <a:solidFill>
                  <a:schemeClr val="tx1">
                    <a:lumMod val="65000"/>
                    <a:lumOff val="35000"/>
                  </a:schemeClr>
                </a:solidFill>
                <a:latin typeface="Arial" panose="020B0604020202020204" pitchFamily="34" charset="0"/>
                <a:cs typeface="Arial" panose="020B0604020202020204" pitchFamily="34" charset="0"/>
              </a:rPr>
              <a:t>Niger</a:t>
            </a:r>
            <a:endParaRPr lang="en-US" sz="1600" dirty="0">
              <a:solidFill>
                <a:schemeClr val="tx1">
                  <a:lumMod val="65000"/>
                  <a:lumOff val="35000"/>
                </a:schemeClr>
              </a:solidFill>
              <a:latin typeface="Arial" panose="020B0604020202020204" pitchFamily="34" charset="0"/>
              <a:cs typeface="Arial" panose="020B0604020202020204" pitchFamily="34" charset="0"/>
            </a:endParaRPr>
          </a:p>
          <a:p>
            <a:r>
              <a:rPr lang="en-US" sz="1600" dirty="0">
                <a:solidFill>
                  <a:schemeClr val="tx1">
                    <a:lumMod val="65000"/>
                    <a:lumOff val="35000"/>
                  </a:schemeClr>
                </a:solidFill>
                <a:latin typeface="Arial" panose="020B0604020202020204" pitchFamily="34" charset="0"/>
                <a:cs typeface="Arial" panose="020B0604020202020204" pitchFamily="34" charset="0"/>
              </a:rPr>
              <a:t>Nigeria</a:t>
            </a:r>
          </a:p>
          <a:p>
            <a:r>
              <a:rPr lang="en-US" sz="1600" dirty="0">
                <a:solidFill>
                  <a:schemeClr val="tx1">
                    <a:lumMod val="65000"/>
                    <a:lumOff val="35000"/>
                  </a:schemeClr>
                </a:solidFill>
                <a:latin typeface="Arial" panose="020B0604020202020204" pitchFamily="34" charset="0"/>
                <a:cs typeface="Arial" panose="020B0604020202020204" pitchFamily="34" charset="0"/>
              </a:rPr>
              <a:t>Pakistan</a:t>
            </a:r>
          </a:p>
          <a:p>
            <a:r>
              <a:rPr lang="en-US" sz="1600" dirty="0">
                <a:solidFill>
                  <a:schemeClr val="tx1">
                    <a:lumMod val="65000"/>
                    <a:lumOff val="35000"/>
                  </a:schemeClr>
                </a:solidFill>
                <a:latin typeface="Arial" panose="020B0604020202020204" pitchFamily="34" charset="0"/>
                <a:cs typeface="Arial" panose="020B0604020202020204" pitchFamily="34" charset="0"/>
              </a:rPr>
              <a:t>Philippines</a:t>
            </a:r>
          </a:p>
          <a:p>
            <a:r>
              <a:rPr lang="en-US" sz="1600" dirty="0">
                <a:solidFill>
                  <a:schemeClr val="tx1">
                    <a:lumMod val="65000"/>
                    <a:lumOff val="35000"/>
                  </a:schemeClr>
                </a:solidFill>
                <a:latin typeface="Arial" panose="020B0604020202020204" pitchFamily="34" charset="0"/>
                <a:cs typeface="Arial" panose="020B0604020202020204" pitchFamily="34" charset="0"/>
              </a:rPr>
              <a:t>Rwanda</a:t>
            </a:r>
          </a:p>
          <a:p>
            <a:r>
              <a:rPr lang="en-US" sz="1600" dirty="0">
                <a:solidFill>
                  <a:schemeClr val="tx1">
                    <a:lumMod val="65000"/>
                    <a:lumOff val="35000"/>
                  </a:schemeClr>
                </a:solidFill>
                <a:latin typeface="Arial" panose="020B0604020202020204" pitchFamily="34" charset="0"/>
                <a:cs typeface="Arial" panose="020B0604020202020204" pitchFamily="34" charset="0"/>
              </a:rPr>
              <a:t>Senegal</a:t>
            </a:r>
          </a:p>
          <a:p>
            <a:r>
              <a:rPr lang="en-US" sz="1600" b="1" dirty="0">
                <a:solidFill>
                  <a:schemeClr val="tx1">
                    <a:lumMod val="65000"/>
                    <a:lumOff val="35000"/>
                  </a:schemeClr>
                </a:solidFill>
                <a:latin typeface="Arial" panose="020B0604020202020204" pitchFamily="34" charset="0"/>
                <a:cs typeface="Arial" panose="020B0604020202020204" pitchFamily="34" charset="0"/>
              </a:rPr>
              <a:t>Sierra Leone</a:t>
            </a:r>
          </a:p>
          <a:p>
            <a:r>
              <a:rPr lang="en-US" sz="1600" dirty="0">
                <a:solidFill>
                  <a:schemeClr val="tx1">
                    <a:lumMod val="65000"/>
                    <a:lumOff val="35000"/>
                  </a:schemeClr>
                </a:solidFill>
                <a:latin typeface="Arial" panose="020B0604020202020204" pitchFamily="34" charset="0"/>
                <a:cs typeface="Arial" panose="020B0604020202020204" pitchFamily="34" charset="0"/>
              </a:rPr>
              <a:t>Solomon Islands</a:t>
            </a:r>
          </a:p>
          <a:p>
            <a:r>
              <a:rPr lang="en-US" sz="1600" dirty="0">
                <a:solidFill>
                  <a:schemeClr val="tx1">
                    <a:lumMod val="65000"/>
                    <a:lumOff val="35000"/>
                  </a:schemeClr>
                </a:solidFill>
                <a:latin typeface="Arial" panose="020B0604020202020204" pitchFamily="34" charset="0"/>
                <a:cs typeface="Arial" panose="020B0604020202020204" pitchFamily="34" charset="0"/>
              </a:rPr>
              <a:t>Somalia</a:t>
            </a:r>
          </a:p>
          <a:p>
            <a:r>
              <a:rPr lang="en-US" sz="1600" dirty="0">
                <a:solidFill>
                  <a:schemeClr val="tx1">
                    <a:lumMod val="65000"/>
                    <a:lumOff val="35000"/>
                  </a:schemeClr>
                </a:solidFill>
                <a:latin typeface="Arial" panose="020B0604020202020204" pitchFamily="34" charset="0"/>
                <a:cs typeface="Arial" panose="020B0604020202020204" pitchFamily="34" charset="0"/>
              </a:rPr>
              <a:t>South Sudan</a:t>
            </a:r>
          </a:p>
          <a:p>
            <a:r>
              <a:rPr lang="en-US" sz="1600" dirty="0">
                <a:solidFill>
                  <a:schemeClr val="tx1">
                    <a:lumMod val="65000"/>
                    <a:lumOff val="35000"/>
                  </a:schemeClr>
                </a:solidFill>
                <a:latin typeface="Arial" panose="020B0604020202020204" pitchFamily="34" charset="0"/>
                <a:cs typeface="Arial" panose="020B0604020202020204" pitchFamily="34" charset="0"/>
              </a:rPr>
              <a:t>Sri Lanka</a:t>
            </a:r>
          </a:p>
          <a:p>
            <a:r>
              <a:rPr lang="en-US" sz="1600" dirty="0">
                <a:solidFill>
                  <a:schemeClr val="tx1">
                    <a:lumMod val="65000"/>
                    <a:lumOff val="35000"/>
                  </a:schemeClr>
                </a:solidFill>
                <a:latin typeface="Arial" panose="020B0604020202020204" pitchFamily="34" charset="0"/>
                <a:cs typeface="Arial" panose="020B0604020202020204" pitchFamily="34" charset="0"/>
              </a:rPr>
              <a:t>Tanzania</a:t>
            </a:r>
          </a:p>
          <a:p>
            <a:r>
              <a:rPr lang="en-US" sz="1600" dirty="0">
                <a:solidFill>
                  <a:schemeClr val="tx1">
                    <a:lumMod val="65000"/>
                    <a:lumOff val="35000"/>
                  </a:schemeClr>
                </a:solidFill>
                <a:latin typeface="Arial" panose="020B0604020202020204" pitchFamily="34" charset="0"/>
                <a:cs typeface="Arial" panose="020B0604020202020204" pitchFamily="34" charset="0"/>
              </a:rPr>
              <a:t>Togo</a:t>
            </a:r>
          </a:p>
          <a:p>
            <a:r>
              <a:rPr lang="en-US" sz="1600" b="1" dirty="0">
                <a:solidFill>
                  <a:schemeClr val="tx1">
                    <a:lumMod val="65000"/>
                    <a:lumOff val="35000"/>
                  </a:schemeClr>
                </a:solidFill>
                <a:latin typeface="Arial" panose="020B0604020202020204" pitchFamily="34" charset="0"/>
                <a:cs typeface="Arial" panose="020B0604020202020204" pitchFamily="34" charset="0"/>
              </a:rPr>
              <a:t>Uganda</a:t>
            </a:r>
          </a:p>
          <a:p>
            <a:r>
              <a:rPr lang="en-US" sz="1600" dirty="0">
                <a:solidFill>
                  <a:schemeClr val="tx1">
                    <a:lumMod val="65000"/>
                    <a:lumOff val="35000"/>
                  </a:schemeClr>
                </a:solidFill>
                <a:latin typeface="Arial" panose="020B0604020202020204" pitchFamily="34" charset="0"/>
                <a:cs typeface="Arial" panose="020B0604020202020204" pitchFamily="34" charset="0"/>
              </a:rPr>
              <a:t>Vietnam</a:t>
            </a:r>
          </a:p>
          <a:p>
            <a:r>
              <a:rPr lang="en-US" sz="1600" dirty="0">
                <a:solidFill>
                  <a:schemeClr val="tx1">
                    <a:lumMod val="65000"/>
                    <a:lumOff val="35000"/>
                  </a:schemeClr>
                </a:solidFill>
                <a:latin typeface="Arial" panose="020B0604020202020204" pitchFamily="34" charset="0"/>
                <a:cs typeface="Arial" panose="020B0604020202020204" pitchFamily="34" charset="0"/>
              </a:rPr>
              <a:t>Zimbabwe</a:t>
            </a:r>
          </a:p>
          <a:p>
            <a:r>
              <a:rPr lang="en-US" sz="1600" i="1" dirty="0">
                <a:solidFill>
                  <a:schemeClr val="tx1">
                    <a:lumMod val="65000"/>
                    <a:lumOff val="35000"/>
                  </a:schemeClr>
                </a:solidFill>
                <a:latin typeface="Arial" panose="020B0604020202020204" pitchFamily="34" charset="0"/>
                <a:cs typeface="Arial" panose="020B0604020202020204" pitchFamily="34" charset="0"/>
              </a:rPr>
              <a:t>[Update with latest country information</a:t>
            </a:r>
            <a:r>
              <a:rPr lang="en-US" sz="1600" dirty="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33087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524107" y="663504"/>
            <a:ext cx="7807455"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CIP Experiences and Results</a:t>
            </a:r>
          </a:p>
        </p:txBody>
      </p:sp>
      <p:sp>
        <p:nvSpPr>
          <p:cNvPr id="15" name="TextBox 14"/>
          <p:cNvSpPr txBox="1"/>
          <p:nvPr/>
        </p:nvSpPr>
        <p:spPr>
          <a:xfrm>
            <a:off x="4751022" y="1563756"/>
            <a:ext cx="3553516" cy="4401205"/>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Provide guidance for reaching family planning goals </a:t>
            </a:r>
          </a:p>
          <a:p>
            <a:pPr marL="285750" indent="-285750">
              <a:spcAft>
                <a:spcPts val="1800"/>
              </a:spcAft>
              <a:buFont typeface="Arial"/>
              <a:buChar char="•"/>
            </a:pPr>
            <a:r>
              <a:rPr lang="en-US" sz="2000" dirty="0">
                <a:solidFill>
                  <a:srgbClr val="5A5B5E"/>
                </a:solidFill>
                <a:latin typeface="Arial"/>
                <a:cs typeface="Arial"/>
              </a:rPr>
              <a:t>Promote greater action, accountability, and advocacy</a:t>
            </a:r>
          </a:p>
          <a:p>
            <a:pPr marL="285750" indent="-285750">
              <a:spcAft>
                <a:spcPts val="1800"/>
              </a:spcAft>
              <a:buFont typeface="Arial"/>
              <a:buChar char="•"/>
            </a:pPr>
            <a:r>
              <a:rPr lang="en-US" sz="2000" dirty="0">
                <a:solidFill>
                  <a:srgbClr val="5A5B5E"/>
                </a:solidFill>
                <a:latin typeface="Arial"/>
                <a:cs typeface="Arial"/>
              </a:rPr>
              <a:t>Support expanded services</a:t>
            </a:r>
          </a:p>
          <a:p>
            <a:pPr marL="285750" indent="-285750">
              <a:spcAft>
                <a:spcPts val="1800"/>
              </a:spcAft>
              <a:buFont typeface="Arial"/>
              <a:buChar char="•"/>
            </a:pPr>
            <a:r>
              <a:rPr lang="en-US" sz="2000" dirty="0">
                <a:solidFill>
                  <a:schemeClr val="tx1">
                    <a:lumMod val="65000"/>
                    <a:lumOff val="35000"/>
                  </a:schemeClr>
                </a:solidFill>
                <a:latin typeface="Arial"/>
                <a:cs typeface="Arial"/>
              </a:rPr>
              <a:t>Mobilize resources for family planning</a:t>
            </a:r>
          </a:p>
          <a:p>
            <a:pPr marL="285750" indent="-285750">
              <a:spcAft>
                <a:spcPts val="1800"/>
              </a:spcAft>
              <a:buFont typeface="Arial"/>
              <a:buChar char="•"/>
            </a:pPr>
            <a:r>
              <a:rPr lang="en-US" sz="2000" dirty="0">
                <a:solidFill>
                  <a:schemeClr val="tx1">
                    <a:lumMod val="65000"/>
                    <a:lumOff val="35000"/>
                  </a:schemeClr>
                </a:solidFill>
                <a:latin typeface="Arial"/>
                <a:cs typeface="Arial"/>
              </a:rPr>
              <a:t>Increase attention to rights-based programming</a:t>
            </a:r>
          </a:p>
        </p:txBody>
      </p:sp>
      <p:cxnSp>
        <p:nvCxnSpPr>
          <p:cNvPr id="23" name="Straight Connector 22">
            <a:extLst>
              <a:ext uri="{C183D7F6-B498-43B3-948B-1728B52AA6E4}">
                <adec:decorative xmlns:adec="http://schemas.microsoft.com/office/drawing/2017/decorative" val="1"/>
              </a:ext>
            </a:extLst>
          </p:cNvPr>
          <p:cNvCxnSpPr/>
          <p:nvPr/>
        </p:nvCxnSpPr>
        <p:spPr>
          <a:xfrm>
            <a:off x="603440" y="1301161"/>
            <a:ext cx="7603858"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0" name="Rectangle 39">
            <a:extLst>
              <a:ext uri="{C183D7F6-B498-43B3-948B-1728B52AA6E4}">
                <adec:decorative xmlns:adec="http://schemas.microsoft.com/office/drawing/2017/decorative" val="1"/>
              </a:ext>
            </a:extLst>
          </p:cNvPr>
          <p:cNvSpPr/>
          <p:nvPr/>
        </p:nvSpPr>
        <p:spPr>
          <a:xfrm>
            <a:off x="452304" y="1563757"/>
            <a:ext cx="4120330" cy="4428460"/>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67784" y="1857833"/>
            <a:ext cx="3489369" cy="2862322"/>
          </a:xfrm>
          <a:prstGeom prst="rect">
            <a:avLst/>
          </a:prstGeom>
          <a:noFill/>
          <a:ln>
            <a:noFill/>
          </a:ln>
        </p:spPr>
        <p:txBody>
          <a:bodyPr wrap="square" rtlCol="0">
            <a:spAutoFit/>
          </a:bodyPr>
          <a:lstStyle/>
          <a:p>
            <a:pPr algn="ctr"/>
            <a:r>
              <a:rPr lang="en-US" i="1" dirty="0">
                <a:solidFill>
                  <a:srgbClr val="5A5B5E"/>
                </a:solidFill>
                <a:latin typeface="Arial"/>
                <a:cs typeface="Arial"/>
              </a:rPr>
              <a:t>“The CIP is a tool that will empower us in Kenya to confidently advocate for investments in FP for the Kenya Vision 2030 with accurate figures of cost and priorities. In fact, the CIP can be referred to as the “Bible” of family planning program implementation in Kenya…”</a:t>
            </a:r>
          </a:p>
        </p:txBody>
      </p:sp>
      <p:sp>
        <p:nvSpPr>
          <p:cNvPr id="42" name="Rectangle 41"/>
          <p:cNvSpPr/>
          <p:nvPr/>
        </p:nvSpPr>
        <p:spPr>
          <a:xfrm>
            <a:off x="796510" y="5108398"/>
            <a:ext cx="3463564" cy="707886"/>
          </a:xfrm>
          <a:prstGeom prst="rect">
            <a:avLst/>
          </a:prstGeom>
        </p:spPr>
        <p:txBody>
          <a:bodyPr wrap="square">
            <a:spAutoFit/>
          </a:bodyPr>
          <a:lstStyle/>
          <a:p>
            <a:pPr algn="ctr"/>
            <a:r>
              <a:rPr lang="en-US" sz="1400" b="1" dirty="0">
                <a:solidFill>
                  <a:srgbClr val="58BDA2"/>
                </a:solidFill>
                <a:latin typeface="Arial"/>
                <a:cs typeface="Arial"/>
              </a:rPr>
              <a:t>Dr. Bashir M. Isaac</a:t>
            </a:r>
            <a:r>
              <a:rPr lang="en-US" sz="1400" dirty="0">
                <a:solidFill>
                  <a:srgbClr val="58BDA2"/>
                </a:solidFill>
                <a:latin typeface="Arial"/>
                <a:cs typeface="Arial"/>
              </a:rPr>
              <a:t>, </a:t>
            </a:r>
          </a:p>
          <a:p>
            <a:pPr algn="ctr"/>
            <a:r>
              <a:rPr lang="en-US" sz="1300" dirty="0">
                <a:solidFill>
                  <a:srgbClr val="58BDA2"/>
                </a:solidFill>
                <a:latin typeface="Arial"/>
                <a:cs typeface="Arial"/>
              </a:rPr>
              <a:t>Former Director, Division of Reproductive Health, Kenya</a:t>
            </a:r>
          </a:p>
        </p:txBody>
      </p: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7</a:t>
            </a:fld>
            <a:endParaRPr lang="en-US" sz="1000" b="1" dirty="0">
              <a:solidFill>
                <a:srgbClr val="FFFFFF"/>
              </a:solidFill>
              <a:latin typeface="Arial"/>
              <a:cs typeface="Arial"/>
            </a:endParaRPr>
          </a:p>
        </p:txBody>
      </p:sp>
      <p:cxnSp>
        <p:nvCxnSpPr>
          <p:cNvPr id="12" name="Straight Connector 11">
            <a:extLst>
              <a:ext uri="{C183D7F6-B498-43B3-948B-1728B52AA6E4}">
                <adec:decorative xmlns:adec="http://schemas.microsoft.com/office/drawing/2017/decorative" val="1"/>
              </a:ext>
            </a:extLst>
          </p:cNvPr>
          <p:cNvCxnSpPr/>
          <p:nvPr/>
        </p:nvCxnSpPr>
        <p:spPr>
          <a:xfrm>
            <a:off x="796510" y="5007280"/>
            <a:ext cx="3463564"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p:cNvSpPr txBox="1">
            <a:spLocks/>
          </p:cNvSpPr>
          <p:nvPr/>
        </p:nvSpPr>
        <p:spPr>
          <a:xfrm>
            <a:off x="410379" y="6255763"/>
            <a:ext cx="6117401" cy="33435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50" dirty="0">
                <a:solidFill>
                  <a:srgbClr val="58BDA2"/>
                </a:solidFill>
                <a:latin typeface="Arial" panose="020B0604020202020204" pitchFamily="34" charset="0"/>
                <a:cs typeface="Arial" panose="020B0604020202020204" pitchFamily="34" charset="0"/>
              </a:rPr>
              <a:t>Source: FHI 360, May 2013, Costed Implementation Plans: Guidance and Lessons Learned.</a:t>
            </a:r>
            <a:endParaRPr lang="en-US" dirty="0">
              <a:solidFill>
                <a:srgbClr val="58BDA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9588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481832" y="691952"/>
            <a:ext cx="8046523"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CIP Timeframe and Costs</a:t>
            </a:r>
          </a:p>
        </p:txBody>
      </p:sp>
      <p:sp>
        <p:nvSpPr>
          <p:cNvPr id="15" name="TextBox 14"/>
          <p:cNvSpPr txBox="1"/>
          <p:nvPr/>
        </p:nvSpPr>
        <p:spPr>
          <a:xfrm>
            <a:off x="713678" y="1581195"/>
            <a:ext cx="7504770" cy="3247043"/>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Timeframe and costs will vary depending on the country and the scope of the CIP</a:t>
            </a:r>
          </a:p>
          <a:p>
            <a:pPr marL="285750" indent="-285750">
              <a:spcAft>
                <a:spcPts val="1800"/>
              </a:spcAft>
              <a:buFont typeface="Arial"/>
              <a:buChar char="•"/>
            </a:pPr>
            <a:r>
              <a:rPr lang="en-US" sz="2000" dirty="0">
                <a:solidFill>
                  <a:srgbClr val="5A5B5E"/>
                </a:solidFill>
                <a:latin typeface="Arial"/>
                <a:cs typeface="Arial"/>
              </a:rPr>
              <a:t>A CIP may take 6 months to 1 year to develop through an inclusive, participatory process</a:t>
            </a:r>
          </a:p>
          <a:p>
            <a:pPr marL="285750" indent="-285750">
              <a:spcAft>
                <a:spcPts val="1800"/>
              </a:spcAft>
              <a:buFont typeface="Arial"/>
              <a:buChar char="•"/>
            </a:pPr>
            <a:r>
              <a:rPr lang="en-US" sz="2000" dirty="0">
                <a:solidFill>
                  <a:srgbClr val="5A5B5E"/>
                </a:solidFill>
                <a:latin typeface="Arial"/>
                <a:cs typeface="Arial"/>
              </a:rPr>
              <a:t>CIPs usually cover 3 to 6 years; thus, implementation will last several years</a:t>
            </a:r>
          </a:p>
          <a:p>
            <a:pPr marL="285750" indent="-285750">
              <a:spcAft>
                <a:spcPts val="1800"/>
              </a:spcAft>
              <a:buFont typeface="Arial"/>
              <a:buChar char="•"/>
            </a:pPr>
            <a:r>
              <a:rPr lang="en-US" sz="2000" dirty="0">
                <a:solidFill>
                  <a:srgbClr val="5A5B5E"/>
                </a:solidFill>
                <a:latin typeface="Arial"/>
                <a:cs typeface="Arial"/>
              </a:rPr>
              <a:t>Costs of developing a CIP are typically covered by a mix of domestic government and international donor resources</a:t>
            </a:r>
          </a:p>
        </p:txBody>
      </p:sp>
      <p:cxnSp>
        <p:nvCxnSpPr>
          <p:cNvPr id="23" name="Straight Connector 22">
            <a:extLst>
              <a:ext uri="{C183D7F6-B498-43B3-948B-1728B52AA6E4}">
                <adec:decorative xmlns:adec="http://schemas.microsoft.com/office/drawing/2017/decorative" val="1"/>
              </a:ext>
            </a:extLst>
          </p:cNvPr>
          <p:cNvCxnSpPr/>
          <p:nvPr/>
        </p:nvCxnSpPr>
        <p:spPr>
          <a:xfrm>
            <a:off x="575763" y="1301161"/>
            <a:ext cx="7642685"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8</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1502973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cNvSpPr txBox="1">
            <a:spLocks noGrp="1"/>
          </p:cNvSpPr>
          <p:nvPr>
            <p:ph type="title" idx="4294967295"/>
          </p:nvPr>
        </p:nvSpPr>
        <p:spPr>
          <a:xfrm>
            <a:off x="509865" y="677271"/>
            <a:ext cx="8046523"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58BDA2"/>
                </a:solidFill>
                <a:effectLst/>
                <a:uLnTx/>
                <a:uFillTx/>
                <a:latin typeface="Arial"/>
                <a:ea typeface="+mn-ea"/>
                <a:cs typeface="Arial"/>
              </a:rPr>
              <a:t>CIP Products</a:t>
            </a:r>
          </a:p>
        </p:txBody>
      </p:sp>
      <p:sp>
        <p:nvSpPr>
          <p:cNvPr id="15" name="TextBox 14"/>
          <p:cNvSpPr txBox="1"/>
          <p:nvPr/>
        </p:nvSpPr>
        <p:spPr>
          <a:xfrm>
            <a:off x="613316" y="1603497"/>
            <a:ext cx="4159405" cy="4185761"/>
          </a:xfrm>
          <a:prstGeom prst="rect">
            <a:avLst/>
          </a:prstGeom>
          <a:noFill/>
        </p:spPr>
        <p:txBody>
          <a:bodyPr wrap="square" rtlCol="0">
            <a:spAutoFit/>
          </a:bodyPr>
          <a:lstStyle/>
          <a:p>
            <a:pPr marL="342900" indent="-342900">
              <a:spcAft>
                <a:spcPts val="1800"/>
              </a:spcAft>
              <a:buFont typeface="Wingdings" panose="05000000000000000000" pitchFamily="2" charset="2"/>
              <a:buChar char="ü"/>
            </a:pPr>
            <a:r>
              <a:rPr lang="en-US" sz="1600" dirty="0">
                <a:solidFill>
                  <a:schemeClr val="tx1">
                    <a:lumMod val="65000"/>
                    <a:lumOff val="35000"/>
                  </a:schemeClr>
                </a:solidFill>
                <a:latin typeface="Arial"/>
                <a:cs typeface="Arial"/>
              </a:rPr>
              <a:t>Family planning situational analysis</a:t>
            </a:r>
          </a:p>
          <a:p>
            <a:pPr marL="342900" indent="-342900">
              <a:spcAft>
                <a:spcPts val="1800"/>
              </a:spcAft>
              <a:buFont typeface="Wingdings" panose="05000000000000000000" pitchFamily="2" charset="2"/>
              <a:buChar char="ü"/>
            </a:pPr>
            <a:r>
              <a:rPr lang="en-US" sz="1600" dirty="0">
                <a:solidFill>
                  <a:schemeClr val="tx1">
                    <a:lumMod val="65000"/>
                    <a:lumOff val="35000"/>
                  </a:schemeClr>
                </a:solidFill>
                <a:latin typeface="Arial"/>
                <a:cs typeface="Arial"/>
              </a:rPr>
              <a:t>Results framework, including CIP goal, outcomes, strategic priorities, and interventions</a:t>
            </a:r>
          </a:p>
          <a:p>
            <a:pPr marL="342900" indent="-342900">
              <a:spcAft>
                <a:spcPts val="1800"/>
              </a:spcAft>
              <a:buFont typeface="Wingdings" panose="05000000000000000000" pitchFamily="2" charset="2"/>
              <a:buChar char="ü"/>
            </a:pPr>
            <a:r>
              <a:rPr lang="en-US" sz="1600" dirty="0">
                <a:solidFill>
                  <a:schemeClr val="tx1">
                    <a:lumMod val="65000"/>
                    <a:lumOff val="35000"/>
                  </a:schemeClr>
                </a:solidFill>
                <a:latin typeface="Arial"/>
                <a:cs typeface="Arial"/>
              </a:rPr>
              <a:t>2- or 5-year operational plan with activity detail and timeline</a:t>
            </a:r>
          </a:p>
          <a:p>
            <a:pPr marL="342900" indent="-342900">
              <a:spcAft>
                <a:spcPts val="1800"/>
              </a:spcAft>
              <a:buFont typeface="Wingdings" panose="05000000000000000000" pitchFamily="2" charset="2"/>
              <a:buChar char="ü"/>
            </a:pPr>
            <a:r>
              <a:rPr lang="en-US" sz="1600" dirty="0">
                <a:solidFill>
                  <a:schemeClr val="tx1">
                    <a:lumMod val="65000"/>
                    <a:lumOff val="35000"/>
                  </a:schemeClr>
                </a:solidFill>
                <a:latin typeface="Arial"/>
                <a:cs typeface="Arial"/>
              </a:rPr>
              <a:t>Estimated cost for CIP implementation</a:t>
            </a:r>
          </a:p>
          <a:p>
            <a:pPr marL="342900" indent="-342900">
              <a:spcAft>
                <a:spcPts val="1800"/>
              </a:spcAft>
              <a:buFont typeface="Wingdings" panose="05000000000000000000" pitchFamily="2" charset="2"/>
              <a:buChar char="ü"/>
            </a:pPr>
            <a:r>
              <a:rPr lang="en-US" sz="1600" dirty="0">
                <a:solidFill>
                  <a:schemeClr val="tx1">
                    <a:lumMod val="65000"/>
                    <a:lumOff val="35000"/>
                  </a:schemeClr>
                </a:solidFill>
                <a:latin typeface="Arial"/>
                <a:cs typeface="Arial"/>
              </a:rPr>
              <a:t>Institutional implementation arrangement</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Financial gap analysis</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Monitoring and evaluation tools</a:t>
            </a:r>
          </a:p>
        </p:txBody>
      </p:sp>
      <p:cxnSp>
        <p:nvCxnSpPr>
          <p:cNvPr id="23" name="Straight Connector 22">
            <a:extLst>
              <a:ext uri="{C183D7F6-B498-43B3-948B-1728B52AA6E4}">
                <adec:decorative xmlns:adec="http://schemas.microsoft.com/office/drawing/2017/decorative" val="1"/>
              </a:ext>
            </a:extLst>
          </p:cNvPr>
          <p:cNvCxnSpPr/>
          <p:nvPr/>
        </p:nvCxnSpPr>
        <p:spPr>
          <a:xfrm>
            <a:off x="613317" y="1301161"/>
            <a:ext cx="7571678"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a:extLst>
              <a:ext uri="{C183D7F6-B498-43B3-948B-1728B52AA6E4}">
                <adec:decorative xmlns:adec="http://schemas.microsoft.com/office/drawing/2017/decorative" val="1"/>
              </a:ext>
            </a:extLst>
          </p:cNvPr>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a:solidFill>
                  <a:schemeClr val="bg1"/>
                </a:solidFill>
                <a:latin typeface="Arial"/>
                <a:cs typeface="Arial"/>
              </a:rPr>
              <a:t>www.familyplanning2030.org/cip</a:t>
            </a: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a:solidFill>
                  <a:srgbClr val="FFFFFF"/>
                </a:solidFill>
                <a:latin typeface="Arial"/>
                <a:cs typeface="Arial"/>
              </a:rPr>
              <a:t> </a:t>
            </a:r>
            <a:fld id="{31937942-D80B-3C4D-8B79-17449EC71284}" type="slidenum">
              <a:rPr lang="en-US" sz="1000" b="1" smtClean="0">
                <a:solidFill>
                  <a:srgbClr val="FFFFFF"/>
                </a:solidFill>
                <a:latin typeface="Arial"/>
                <a:cs typeface="Arial"/>
              </a:rPr>
              <a:t>9</a:t>
            </a:fld>
            <a:endParaRPr lang="en-US" sz="1000" b="1" dirty="0">
              <a:solidFill>
                <a:srgbClr val="FFFFFF"/>
              </a:solidFill>
              <a:latin typeface="Arial"/>
              <a:cs typeface="Arial"/>
            </a:endParaRPr>
          </a:p>
        </p:txBody>
      </p:sp>
      <p:sp>
        <p:nvSpPr>
          <p:cNvPr id="2" name="Rectangle 1"/>
          <p:cNvSpPr/>
          <p:nvPr/>
        </p:nvSpPr>
        <p:spPr>
          <a:xfrm>
            <a:off x="5040351" y="1608374"/>
            <a:ext cx="3412273" cy="2785378"/>
          </a:xfrm>
          <a:prstGeom prst="rect">
            <a:avLst/>
          </a:prstGeom>
        </p:spPr>
        <p:txBody>
          <a:bodyPr wrap="square">
            <a:spAutoFit/>
          </a:bodyPr>
          <a:lstStyle/>
          <a:p>
            <a:pPr>
              <a:spcAft>
                <a:spcPts val="1800"/>
              </a:spcAft>
            </a:pPr>
            <a:r>
              <a:rPr lang="en-US" b="1" dirty="0">
                <a:solidFill>
                  <a:srgbClr val="5A5B5E"/>
                </a:solidFill>
                <a:latin typeface="Arial"/>
                <a:cs typeface="Arial"/>
              </a:rPr>
              <a:t>Optional products:</a:t>
            </a:r>
          </a:p>
          <a:p>
            <a:pPr marL="285750" indent="-285750">
              <a:spcAft>
                <a:spcPts val="1800"/>
              </a:spcAft>
              <a:buFont typeface="Wingdings" panose="05000000000000000000" pitchFamily="2" charset="2"/>
              <a:buChar char="ü"/>
            </a:pPr>
            <a:r>
              <a:rPr lang="en-US" sz="1600" dirty="0">
                <a:solidFill>
                  <a:schemeClr val="tx1">
                    <a:lumMod val="65000"/>
                    <a:lumOff val="35000"/>
                  </a:schemeClr>
                </a:solidFill>
                <a:latin typeface="Arial" panose="020B0604020202020204" pitchFamily="34" charset="0"/>
                <a:cs typeface="Arial" panose="020B0604020202020204" pitchFamily="34" charset="0"/>
              </a:rPr>
              <a:t>Impact estimates of demographic, health, and economic impacts</a:t>
            </a:r>
          </a:p>
          <a:p>
            <a:pPr marL="285750" indent="-285750">
              <a:spcAft>
                <a:spcPts val="1800"/>
              </a:spcAft>
              <a:buFont typeface="Wingdings" panose="05000000000000000000" pitchFamily="2" charset="2"/>
              <a:buChar char="ü"/>
            </a:pPr>
            <a:r>
              <a:rPr lang="en-US" sz="1600" dirty="0">
                <a:solidFill>
                  <a:srgbClr val="5A5B5E"/>
                </a:solidFill>
                <a:latin typeface="Arial"/>
                <a:cs typeface="Arial"/>
              </a:rPr>
              <a:t>Subnational strategic priorities, targets, activities, and budget</a:t>
            </a:r>
          </a:p>
          <a:p>
            <a:pPr marL="285750" indent="-285750">
              <a:spcAft>
                <a:spcPts val="1800"/>
              </a:spcAft>
              <a:buFont typeface="Wingdings" panose="05000000000000000000" pitchFamily="2" charset="2"/>
              <a:buChar char="ü"/>
            </a:pPr>
            <a:r>
              <a:rPr lang="en-US" sz="1600" dirty="0">
                <a:solidFill>
                  <a:srgbClr val="5A5B5E"/>
                </a:solidFill>
                <a:latin typeface="Arial"/>
                <a:cs typeface="Arial"/>
              </a:rPr>
              <a:t>Marketing and communications materials</a:t>
            </a:r>
          </a:p>
        </p:txBody>
      </p:sp>
    </p:spTree>
    <p:extLst>
      <p:ext uri="{BB962C8B-B14F-4D97-AF65-F5344CB8AC3E}">
        <p14:creationId xmlns:p14="http://schemas.microsoft.com/office/powerpoint/2010/main" val="477804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A7FBBBE370CD439FB247FC755FD779" ma:contentTypeVersion="20" ma:contentTypeDescription="Create a new document." ma:contentTypeScope="" ma:versionID="a59382d2100a125e0f2c2729e6592c41">
  <xsd:schema xmlns:xsd="http://www.w3.org/2001/XMLSchema" xmlns:xs="http://www.w3.org/2001/XMLSchema" xmlns:p="http://schemas.microsoft.com/office/2006/metadata/properties" xmlns:ns1="http://schemas.microsoft.com/sharepoint/v3" xmlns:ns2="f425518a-18c7-48a3-8dc3-a265d35adb22" xmlns:ns3="be128093-20f1-4388-a842-ef22d6a34c69" targetNamespace="http://schemas.microsoft.com/office/2006/metadata/properties" ma:root="true" ma:fieldsID="e991f536a60baf5180f0623f6aebde16" ns1:_="" ns2:_="" ns3:_="">
    <xsd:import namespace="http://schemas.microsoft.com/sharepoint/v3"/>
    <xsd:import namespace="f425518a-18c7-48a3-8dc3-a265d35adb22"/>
    <xsd:import namespace="be128093-20f1-4388-a842-ef22d6a34c69"/>
    <xsd:element name="properties">
      <xsd:complexType>
        <xsd:sequence>
          <xsd:element name="documentManagement">
            <xsd:complexType>
              <xsd:all>
                <xsd:element ref="ns2:MediaServiceMetadata" minOccurs="0"/>
                <xsd:element ref="ns2:MediaServiceFastMetadata" minOccurs="0"/>
                <xsd:element ref="ns2:Team" minOccurs="0"/>
                <xsd:element ref="ns2:Content_x0020_Category" minOccurs="0"/>
                <xsd:element ref="ns2:Language"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2:MediaLengthInSecond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5518a-18c7-48a3-8dc3-a265d35adb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Team" ma:index="10" nillable="true" ma:displayName="Team" ma:default="Communications" ma:format="Dropdown" ma:internalName="Team">
      <xsd:simpleType>
        <xsd:restriction base="dms:Choice">
          <xsd:enumeration value="Communications"/>
        </xsd:restriction>
      </xsd:simpleType>
    </xsd:element>
    <xsd:element name="Content_x0020_Category" ma:index="11" nillable="true" ma:displayName="Content Category" ma:format="Dropdown" ma:internalName="Content_x0020_Category">
      <xsd:simpleType>
        <xsd:restriction base="dms:Choice">
          <xsd:enumeration value="admin files"/>
          <xsd:enumeration value="branding"/>
          <xsd:enumeration value="emails"/>
          <xsd:enumeration value="event"/>
          <xsd:enumeration value="image"/>
          <xsd:enumeration value="media/press materials"/>
          <xsd:enumeration value="messaging documents"/>
          <xsd:enumeration value="newsletter"/>
          <xsd:enumeration value="planning"/>
          <xsd:enumeration value="presentation"/>
          <xsd:enumeration value="publication"/>
          <xsd:enumeration value="reporting"/>
          <xsd:enumeration value="social media"/>
          <xsd:enumeration value="translation"/>
          <xsd:enumeration value="webinar"/>
          <xsd:enumeration value="website"/>
        </xsd:restriction>
      </xsd:simpleType>
    </xsd:element>
    <xsd:element name="Language" ma:index="12" nillable="true" ma:displayName="Language" ma:default="English" ma:format="Dropdown" ma:internalName="Language">
      <xsd:simpleType>
        <xsd:restriction base="dms:Choice">
          <xsd:enumeration value="Arabic"/>
          <xsd:enumeration value="English"/>
          <xsd:enumeration value="French"/>
          <xsd:enumeration value="Portuguese"/>
          <xsd:enumeration value="Russian"/>
          <xsd:enumeration value="Spanish"/>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e960af4-01f6-4f5c-9dc6-429073b4700e"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128093-20f1-4388-a842-ef22d6a34c69"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425518a-18c7-48a3-8dc3-a265d35adb22">
      <Terms xmlns="http://schemas.microsoft.com/office/infopath/2007/PartnerControls"/>
    </lcf76f155ced4ddcb4097134ff3c332f>
    <Language xmlns="f425518a-18c7-48a3-8dc3-a265d35adb22">English</Language>
    <Team xmlns="f425518a-18c7-48a3-8dc3-a265d35adb22">Communications</Team>
    <Content_x0020_Category xmlns="f425518a-18c7-48a3-8dc3-a265d35adb22"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571ABFD-DE41-4098-B8F0-72039C1DEA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425518a-18c7-48a3-8dc3-a265d35adb22"/>
    <ds:schemaRef ds:uri="be128093-20f1-4388-a842-ef22d6a34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D0871D-4829-4333-98EC-1CBDEDDFFC14}">
  <ds:schemaRefs>
    <ds:schemaRef ds:uri="http://schemas.microsoft.com/sharepoint/v3/contenttype/forms"/>
  </ds:schemaRefs>
</ds:datastoreItem>
</file>

<file path=customXml/itemProps3.xml><?xml version="1.0" encoding="utf-8"?>
<ds:datastoreItem xmlns:ds="http://schemas.openxmlformats.org/officeDocument/2006/customXml" ds:itemID="{9D83E977-94D2-4A7C-85D5-8112DA1F13BA}">
  <ds:schemaRefs>
    <ds:schemaRef ds:uri="http://schemas.openxmlformats.org/package/2006/metadata/core-properties"/>
    <ds:schemaRef ds:uri="http://schemas.microsoft.com/office/2006/metadata/properties"/>
    <ds:schemaRef ds:uri="http://purl.org/dc/dcmitype/"/>
    <ds:schemaRef ds:uri="http://schemas.microsoft.com/office/2006/documentManagement/types"/>
    <ds:schemaRef ds:uri="http://purl.org/dc/terms/"/>
    <ds:schemaRef ds:uri="be128093-20f1-4388-a842-ef22d6a34c69"/>
    <ds:schemaRef ds:uri="http://schemas.microsoft.com/office/infopath/2007/PartnerControls"/>
    <ds:schemaRef ds:uri="f425518a-18c7-48a3-8dc3-a265d35adb22"/>
    <ds:schemaRef ds:uri="http://www.w3.org/XML/1998/namespace"/>
    <ds:schemaRef ds:uri="http://purl.org/dc/elements/1.1/"/>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36639</TotalTime>
  <Words>4021</Words>
  <Application>Microsoft Office PowerPoint</Application>
  <PresentationFormat>On-screen Show (4:3)</PresentationFormat>
  <Paragraphs>428</Paragraphs>
  <Slides>16</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Cambria</vt:lpstr>
      <vt:lpstr>Georgia</vt:lpstr>
      <vt:lpstr>Times</vt:lpstr>
      <vt:lpstr>Wingdings</vt:lpstr>
      <vt:lpstr>Office Theme</vt:lpstr>
      <vt:lpstr>Costed Implementation Plans for FP2030</vt:lpstr>
      <vt:lpstr>Why Do a Costed Implementation Plan?</vt:lpstr>
      <vt:lpstr>A CIP promotes…</vt:lpstr>
      <vt:lpstr>Purpose of the CIP</vt:lpstr>
      <vt:lpstr>CIPs Can Address All the Major Thematic Areas of Family Planning Programming</vt:lpstr>
      <vt:lpstr>Countries with Family Planning CIPs</vt:lpstr>
      <vt:lpstr>CIP Experiences and Results</vt:lpstr>
      <vt:lpstr>CIP Timeframe and Costs</vt:lpstr>
      <vt:lpstr>CIP Products</vt:lpstr>
      <vt:lpstr>CIP 10-Step Process</vt:lpstr>
      <vt:lpstr>CIP 10-Step Process: Phase 1</vt:lpstr>
      <vt:lpstr>CIP 10-Step Process: Phase 2</vt:lpstr>
      <vt:lpstr>CIP 10-Step Process: Phase 3</vt:lpstr>
      <vt:lpstr>Typical Resource Commitments for CIP Development</vt:lpstr>
      <vt:lpstr>Next Steps</vt:lpstr>
      <vt:lpstr>Thank You</vt:lpstr>
    </vt:vector>
  </TitlesOfParts>
  <Company>Hybrid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Costed Implementation Plans for FP2020</dc:title>
  <dc:creator>Pitcher, Susan</dc:creator>
  <cp:lastModifiedBy>Cate Urban</cp:lastModifiedBy>
  <cp:revision>138</cp:revision>
  <dcterms:created xsi:type="dcterms:W3CDTF">2014-10-13T19:03:17Z</dcterms:created>
  <dcterms:modified xsi:type="dcterms:W3CDTF">2022-07-14T15:30:42Z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0x01010098A7FBBBE370CD439FB247FC755FD779</vt:lpwstr>
  </property>
  <property fmtid="{D5CDD505-2E9C-101B-9397-08002B2CF9AE}" pid="3" name="MediaServiceImageTags">
    <vt:lpwstr/>
  </property>
</Properties>
</file>